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50399950" cy="24479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517" autoAdjust="0"/>
    <p:restoredTop sz="94660"/>
  </p:normalViewPr>
  <p:slideViewPr>
    <p:cSldViewPr snapToGrid="0">
      <p:cViewPr varScale="1">
        <p:scale>
          <a:sx n="22" d="100"/>
          <a:sy n="22" d="100"/>
        </p:scale>
        <p:origin x="13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4006212"/>
            <a:ext cx="37799963" cy="8522406"/>
          </a:xfrm>
        </p:spPr>
        <p:txBody>
          <a:bodyPr anchor="b"/>
          <a:lstStyle>
            <a:lvl1pPr algn="ctr">
              <a:defRPr sz="214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2857275"/>
            <a:ext cx="37799963" cy="5910150"/>
          </a:xfrm>
        </p:spPr>
        <p:txBody>
          <a:bodyPr/>
          <a:lstStyle>
            <a:lvl1pPr marL="0" indent="0" algn="ctr">
              <a:buNone/>
              <a:defRPr sz="8567"/>
            </a:lvl1pPr>
            <a:lvl2pPr marL="1631930" indent="0" algn="ctr">
              <a:buNone/>
              <a:defRPr sz="7139"/>
            </a:lvl2pPr>
            <a:lvl3pPr marL="3263859" indent="0" algn="ctr">
              <a:buNone/>
              <a:defRPr sz="6425"/>
            </a:lvl3pPr>
            <a:lvl4pPr marL="4895789" indent="0" algn="ctr">
              <a:buNone/>
              <a:defRPr sz="5711"/>
            </a:lvl4pPr>
            <a:lvl5pPr marL="6527719" indent="0" algn="ctr">
              <a:buNone/>
              <a:defRPr sz="5711"/>
            </a:lvl5pPr>
            <a:lvl6pPr marL="8159648" indent="0" algn="ctr">
              <a:buNone/>
              <a:defRPr sz="5711"/>
            </a:lvl6pPr>
            <a:lvl7pPr marL="9791578" indent="0" algn="ctr">
              <a:buNone/>
              <a:defRPr sz="5711"/>
            </a:lvl7pPr>
            <a:lvl8pPr marL="11423508" indent="0" algn="ctr">
              <a:buNone/>
              <a:defRPr sz="5711"/>
            </a:lvl8pPr>
            <a:lvl9pPr marL="13055437" indent="0" algn="ctr">
              <a:buNone/>
              <a:defRPr sz="571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7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9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303293"/>
            <a:ext cx="10867489" cy="2074503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303293"/>
            <a:ext cx="31972468" cy="207450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0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6102817"/>
            <a:ext cx="43469957" cy="10182686"/>
          </a:xfrm>
        </p:spPr>
        <p:txBody>
          <a:bodyPr anchor="b"/>
          <a:lstStyle>
            <a:lvl1pPr>
              <a:defRPr sz="214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6381835"/>
            <a:ext cx="43469957" cy="5354834"/>
          </a:xfrm>
        </p:spPr>
        <p:txBody>
          <a:bodyPr/>
          <a:lstStyle>
            <a:lvl1pPr marL="0" indent="0">
              <a:buNone/>
              <a:defRPr sz="8567">
                <a:solidFill>
                  <a:schemeClr val="tx1">
                    <a:tint val="75000"/>
                  </a:schemeClr>
                </a:solidFill>
              </a:defRPr>
            </a:lvl1pPr>
            <a:lvl2pPr marL="1631930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2pPr>
            <a:lvl3pPr marL="3263859" indent="0">
              <a:buNone/>
              <a:defRPr sz="6425">
                <a:solidFill>
                  <a:schemeClr val="tx1">
                    <a:tint val="75000"/>
                  </a:schemeClr>
                </a:solidFill>
              </a:defRPr>
            </a:lvl3pPr>
            <a:lvl4pPr marL="4895789" indent="0">
              <a:buNone/>
              <a:defRPr sz="5711">
                <a:solidFill>
                  <a:schemeClr val="tx1">
                    <a:tint val="75000"/>
                  </a:schemeClr>
                </a:solidFill>
              </a:defRPr>
            </a:lvl4pPr>
            <a:lvl5pPr marL="6527719" indent="0">
              <a:buNone/>
              <a:defRPr sz="5711">
                <a:solidFill>
                  <a:schemeClr val="tx1">
                    <a:tint val="75000"/>
                  </a:schemeClr>
                </a:solidFill>
              </a:defRPr>
            </a:lvl5pPr>
            <a:lvl6pPr marL="8159648" indent="0">
              <a:buNone/>
              <a:defRPr sz="5711">
                <a:solidFill>
                  <a:schemeClr val="tx1">
                    <a:tint val="75000"/>
                  </a:schemeClr>
                </a:solidFill>
              </a:defRPr>
            </a:lvl6pPr>
            <a:lvl7pPr marL="9791578" indent="0">
              <a:buNone/>
              <a:defRPr sz="5711">
                <a:solidFill>
                  <a:schemeClr val="tx1">
                    <a:tint val="75000"/>
                  </a:schemeClr>
                </a:solidFill>
              </a:defRPr>
            </a:lvl7pPr>
            <a:lvl8pPr marL="11423508" indent="0">
              <a:buNone/>
              <a:defRPr sz="5711">
                <a:solidFill>
                  <a:schemeClr val="tx1">
                    <a:tint val="75000"/>
                  </a:schemeClr>
                </a:solidFill>
              </a:defRPr>
            </a:lvl8pPr>
            <a:lvl9pPr marL="13055437" indent="0">
              <a:buNone/>
              <a:defRPr sz="5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1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6516467"/>
            <a:ext cx="21419979" cy="155318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6516467"/>
            <a:ext cx="21419979" cy="155318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2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303295"/>
            <a:ext cx="43469957" cy="47315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6000818"/>
            <a:ext cx="21321539" cy="2940908"/>
          </a:xfrm>
        </p:spPr>
        <p:txBody>
          <a:bodyPr anchor="b"/>
          <a:lstStyle>
            <a:lvl1pPr marL="0" indent="0">
              <a:buNone/>
              <a:defRPr sz="8567" b="1"/>
            </a:lvl1pPr>
            <a:lvl2pPr marL="1631930" indent="0">
              <a:buNone/>
              <a:defRPr sz="7139" b="1"/>
            </a:lvl2pPr>
            <a:lvl3pPr marL="3263859" indent="0">
              <a:buNone/>
              <a:defRPr sz="6425" b="1"/>
            </a:lvl3pPr>
            <a:lvl4pPr marL="4895789" indent="0">
              <a:buNone/>
              <a:defRPr sz="5711" b="1"/>
            </a:lvl4pPr>
            <a:lvl5pPr marL="6527719" indent="0">
              <a:buNone/>
              <a:defRPr sz="5711" b="1"/>
            </a:lvl5pPr>
            <a:lvl6pPr marL="8159648" indent="0">
              <a:buNone/>
              <a:defRPr sz="5711" b="1"/>
            </a:lvl6pPr>
            <a:lvl7pPr marL="9791578" indent="0">
              <a:buNone/>
              <a:defRPr sz="5711" b="1"/>
            </a:lvl7pPr>
            <a:lvl8pPr marL="11423508" indent="0">
              <a:buNone/>
              <a:defRPr sz="5711" b="1"/>
            </a:lvl8pPr>
            <a:lvl9pPr marL="13055437" indent="0">
              <a:buNone/>
              <a:defRPr sz="571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8941726"/>
            <a:ext cx="21321539" cy="131519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6000818"/>
            <a:ext cx="21426543" cy="2940908"/>
          </a:xfrm>
        </p:spPr>
        <p:txBody>
          <a:bodyPr anchor="b"/>
          <a:lstStyle>
            <a:lvl1pPr marL="0" indent="0">
              <a:buNone/>
              <a:defRPr sz="8567" b="1"/>
            </a:lvl1pPr>
            <a:lvl2pPr marL="1631930" indent="0">
              <a:buNone/>
              <a:defRPr sz="7139" b="1"/>
            </a:lvl2pPr>
            <a:lvl3pPr marL="3263859" indent="0">
              <a:buNone/>
              <a:defRPr sz="6425" b="1"/>
            </a:lvl3pPr>
            <a:lvl4pPr marL="4895789" indent="0">
              <a:buNone/>
              <a:defRPr sz="5711" b="1"/>
            </a:lvl4pPr>
            <a:lvl5pPr marL="6527719" indent="0">
              <a:buNone/>
              <a:defRPr sz="5711" b="1"/>
            </a:lvl5pPr>
            <a:lvl6pPr marL="8159648" indent="0">
              <a:buNone/>
              <a:defRPr sz="5711" b="1"/>
            </a:lvl6pPr>
            <a:lvl7pPr marL="9791578" indent="0">
              <a:buNone/>
              <a:defRPr sz="5711" b="1"/>
            </a:lvl7pPr>
            <a:lvl8pPr marL="11423508" indent="0">
              <a:buNone/>
              <a:defRPr sz="5711" b="1"/>
            </a:lvl8pPr>
            <a:lvl9pPr marL="13055437" indent="0">
              <a:buNone/>
              <a:defRPr sz="571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8941726"/>
            <a:ext cx="21426543" cy="131519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2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96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5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631950"/>
            <a:ext cx="16255294" cy="5711825"/>
          </a:xfrm>
        </p:spPr>
        <p:txBody>
          <a:bodyPr anchor="b"/>
          <a:lstStyle>
            <a:lvl1pPr>
              <a:defRPr sz="114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3524560"/>
            <a:ext cx="25514975" cy="17396134"/>
          </a:xfrm>
        </p:spPr>
        <p:txBody>
          <a:bodyPr/>
          <a:lstStyle>
            <a:lvl1pPr>
              <a:defRPr sz="11422"/>
            </a:lvl1pPr>
            <a:lvl2pPr>
              <a:defRPr sz="9994"/>
            </a:lvl2pPr>
            <a:lvl3pPr>
              <a:defRPr sz="8567"/>
            </a:lvl3pPr>
            <a:lvl4pPr>
              <a:defRPr sz="7139"/>
            </a:lvl4pPr>
            <a:lvl5pPr>
              <a:defRPr sz="7139"/>
            </a:lvl5pPr>
            <a:lvl6pPr>
              <a:defRPr sz="7139"/>
            </a:lvl6pPr>
            <a:lvl7pPr>
              <a:defRPr sz="7139"/>
            </a:lvl7pPr>
            <a:lvl8pPr>
              <a:defRPr sz="7139"/>
            </a:lvl8pPr>
            <a:lvl9pPr>
              <a:defRPr sz="713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7343775"/>
            <a:ext cx="16255294" cy="13605252"/>
          </a:xfrm>
        </p:spPr>
        <p:txBody>
          <a:bodyPr/>
          <a:lstStyle>
            <a:lvl1pPr marL="0" indent="0">
              <a:buNone/>
              <a:defRPr sz="5711"/>
            </a:lvl1pPr>
            <a:lvl2pPr marL="1631930" indent="0">
              <a:buNone/>
              <a:defRPr sz="4997"/>
            </a:lvl2pPr>
            <a:lvl3pPr marL="3263859" indent="0">
              <a:buNone/>
              <a:defRPr sz="4283"/>
            </a:lvl3pPr>
            <a:lvl4pPr marL="4895789" indent="0">
              <a:buNone/>
              <a:defRPr sz="3569"/>
            </a:lvl4pPr>
            <a:lvl5pPr marL="6527719" indent="0">
              <a:buNone/>
              <a:defRPr sz="3569"/>
            </a:lvl5pPr>
            <a:lvl6pPr marL="8159648" indent="0">
              <a:buNone/>
              <a:defRPr sz="3569"/>
            </a:lvl6pPr>
            <a:lvl7pPr marL="9791578" indent="0">
              <a:buNone/>
              <a:defRPr sz="3569"/>
            </a:lvl7pPr>
            <a:lvl8pPr marL="11423508" indent="0">
              <a:buNone/>
              <a:defRPr sz="3569"/>
            </a:lvl8pPr>
            <a:lvl9pPr marL="13055437" indent="0">
              <a:buNone/>
              <a:defRPr sz="35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631950"/>
            <a:ext cx="16255294" cy="5711825"/>
          </a:xfrm>
        </p:spPr>
        <p:txBody>
          <a:bodyPr anchor="b"/>
          <a:lstStyle>
            <a:lvl1pPr>
              <a:defRPr sz="114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3524560"/>
            <a:ext cx="25514975" cy="17396134"/>
          </a:xfrm>
        </p:spPr>
        <p:txBody>
          <a:bodyPr anchor="t"/>
          <a:lstStyle>
            <a:lvl1pPr marL="0" indent="0">
              <a:buNone/>
              <a:defRPr sz="11422"/>
            </a:lvl1pPr>
            <a:lvl2pPr marL="1631930" indent="0">
              <a:buNone/>
              <a:defRPr sz="9994"/>
            </a:lvl2pPr>
            <a:lvl3pPr marL="3263859" indent="0">
              <a:buNone/>
              <a:defRPr sz="8567"/>
            </a:lvl3pPr>
            <a:lvl4pPr marL="4895789" indent="0">
              <a:buNone/>
              <a:defRPr sz="7139"/>
            </a:lvl4pPr>
            <a:lvl5pPr marL="6527719" indent="0">
              <a:buNone/>
              <a:defRPr sz="7139"/>
            </a:lvl5pPr>
            <a:lvl6pPr marL="8159648" indent="0">
              <a:buNone/>
              <a:defRPr sz="7139"/>
            </a:lvl6pPr>
            <a:lvl7pPr marL="9791578" indent="0">
              <a:buNone/>
              <a:defRPr sz="7139"/>
            </a:lvl7pPr>
            <a:lvl8pPr marL="11423508" indent="0">
              <a:buNone/>
              <a:defRPr sz="7139"/>
            </a:lvl8pPr>
            <a:lvl9pPr marL="13055437" indent="0">
              <a:buNone/>
              <a:defRPr sz="713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7343775"/>
            <a:ext cx="16255294" cy="13605252"/>
          </a:xfrm>
        </p:spPr>
        <p:txBody>
          <a:bodyPr/>
          <a:lstStyle>
            <a:lvl1pPr marL="0" indent="0">
              <a:buNone/>
              <a:defRPr sz="5711"/>
            </a:lvl1pPr>
            <a:lvl2pPr marL="1631930" indent="0">
              <a:buNone/>
              <a:defRPr sz="4997"/>
            </a:lvl2pPr>
            <a:lvl3pPr marL="3263859" indent="0">
              <a:buNone/>
              <a:defRPr sz="4283"/>
            </a:lvl3pPr>
            <a:lvl4pPr marL="4895789" indent="0">
              <a:buNone/>
              <a:defRPr sz="3569"/>
            </a:lvl4pPr>
            <a:lvl5pPr marL="6527719" indent="0">
              <a:buNone/>
              <a:defRPr sz="3569"/>
            </a:lvl5pPr>
            <a:lvl6pPr marL="8159648" indent="0">
              <a:buNone/>
              <a:defRPr sz="3569"/>
            </a:lvl6pPr>
            <a:lvl7pPr marL="9791578" indent="0">
              <a:buNone/>
              <a:defRPr sz="3569"/>
            </a:lvl7pPr>
            <a:lvl8pPr marL="11423508" indent="0">
              <a:buNone/>
              <a:defRPr sz="3569"/>
            </a:lvl8pPr>
            <a:lvl9pPr marL="13055437" indent="0">
              <a:buNone/>
              <a:defRPr sz="35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31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303295"/>
            <a:ext cx="43469957" cy="4731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6516467"/>
            <a:ext cx="43469957" cy="1553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2688640"/>
            <a:ext cx="11339989" cy="1303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2B096-4940-44CF-A5D5-0960B5ADAC5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2688640"/>
            <a:ext cx="17009983" cy="1303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2688640"/>
            <a:ext cx="11339989" cy="1303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7A7F9-AA90-4D95-8926-4B50ED97E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8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63859" rtl="0" eaLnBrk="1" latinLnBrk="0" hangingPunct="1">
        <a:lnSpc>
          <a:spcPct val="90000"/>
        </a:lnSpc>
        <a:spcBef>
          <a:spcPct val="0"/>
        </a:spcBef>
        <a:buNone/>
        <a:defRPr sz="15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5965" indent="-815965" algn="l" defTabSz="3263859" rtl="0" eaLnBrk="1" latinLnBrk="0" hangingPunct="1">
        <a:lnSpc>
          <a:spcPct val="90000"/>
        </a:lnSpc>
        <a:spcBef>
          <a:spcPts val="3569"/>
        </a:spcBef>
        <a:buFont typeface="Arial" panose="020B0604020202020204" pitchFamily="34" charset="0"/>
        <a:buChar char="•"/>
        <a:defRPr sz="9994" kern="1200">
          <a:solidFill>
            <a:schemeClr val="tx1"/>
          </a:solidFill>
          <a:latin typeface="+mn-lt"/>
          <a:ea typeface="+mn-ea"/>
          <a:cs typeface="+mn-cs"/>
        </a:defRPr>
      </a:lvl1pPr>
      <a:lvl2pPr marL="2447895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8567" kern="1200">
          <a:solidFill>
            <a:schemeClr val="tx1"/>
          </a:solidFill>
          <a:latin typeface="+mn-lt"/>
          <a:ea typeface="+mn-ea"/>
          <a:cs typeface="+mn-cs"/>
        </a:defRPr>
      </a:lvl2pPr>
      <a:lvl3pPr marL="4079824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7139" kern="1200">
          <a:solidFill>
            <a:schemeClr val="tx1"/>
          </a:solidFill>
          <a:latin typeface="+mn-lt"/>
          <a:ea typeface="+mn-ea"/>
          <a:cs typeface="+mn-cs"/>
        </a:defRPr>
      </a:lvl3pPr>
      <a:lvl4pPr marL="5711754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6425" kern="1200">
          <a:solidFill>
            <a:schemeClr val="tx1"/>
          </a:solidFill>
          <a:latin typeface="+mn-lt"/>
          <a:ea typeface="+mn-ea"/>
          <a:cs typeface="+mn-cs"/>
        </a:defRPr>
      </a:lvl4pPr>
      <a:lvl5pPr marL="7343684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6425" kern="1200">
          <a:solidFill>
            <a:schemeClr val="tx1"/>
          </a:solidFill>
          <a:latin typeface="+mn-lt"/>
          <a:ea typeface="+mn-ea"/>
          <a:cs typeface="+mn-cs"/>
        </a:defRPr>
      </a:lvl5pPr>
      <a:lvl6pPr marL="8975613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6425" kern="1200">
          <a:solidFill>
            <a:schemeClr val="tx1"/>
          </a:solidFill>
          <a:latin typeface="+mn-lt"/>
          <a:ea typeface="+mn-ea"/>
          <a:cs typeface="+mn-cs"/>
        </a:defRPr>
      </a:lvl6pPr>
      <a:lvl7pPr marL="10607543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6425" kern="1200">
          <a:solidFill>
            <a:schemeClr val="tx1"/>
          </a:solidFill>
          <a:latin typeface="+mn-lt"/>
          <a:ea typeface="+mn-ea"/>
          <a:cs typeface="+mn-cs"/>
        </a:defRPr>
      </a:lvl7pPr>
      <a:lvl8pPr marL="12239473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6425" kern="1200">
          <a:solidFill>
            <a:schemeClr val="tx1"/>
          </a:solidFill>
          <a:latin typeface="+mn-lt"/>
          <a:ea typeface="+mn-ea"/>
          <a:cs typeface="+mn-cs"/>
        </a:defRPr>
      </a:lvl8pPr>
      <a:lvl9pPr marL="13871402" indent="-815965" algn="l" defTabSz="3263859" rtl="0" eaLnBrk="1" latinLnBrk="0" hangingPunct="1">
        <a:lnSpc>
          <a:spcPct val="90000"/>
        </a:lnSpc>
        <a:spcBef>
          <a:spcPts val="1785"/>
        </a:spcBef>
        <a:buFont typeface="Arial" panose="020B0604020202020204" pitchFamily="34" charset="0"/>
        <a:buChar char="•"/>
        <a:defRPr sz="6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1pPr>
      <a:lvl2pPr marL="1631930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2pPr>
      <a:lvl3pPr marL="3263859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3pPr>
      <a:lvl4pPr marL="4895789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4pPr>
      <a:lvl5pPr marL="6527719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5pPr>
      <a:lvl6pPr marL="8159648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6pPr>
      <a:lvl7pPr marL="9791578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7pPr>
      <a:lvl8pPr marL="11423508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8pPr>
      <a:lvl9pPr marL="13055437" algn="l" defTabSz="3263859" rtl="0" eaLnBrk="1" latinLnBrk="0" hangingPunct="1">
        <a:defRPr sz="6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image" Target="../media/image16.png"/><Relationship Id="rId42" Type="http://schemas.openxmlformats.org/officeDocument/2006/relationships/image" Target="../media/image37.pn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png"/><Relationship Id="rId84" Type="http://schemas.openxmlformats.org/officeDocument/2006/relationships/image" Target="../media/image79.png"/><Relationship Id="rId89" Type="http://schemas.openxmlformats.org/officeDocument/2006/relationships/image" Target="../media/image84.png"/><Relationship Id="rId16" Type="http://schemas.openxmlformats.org/officeDocument/2006/relationships/image" Target="../media/image11.png"/><Relationship Id="rId11" Type="http://schemas.openxmlformats.org/officeDocument/2006/relationships/image" Target="../media/image10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png"/><Relationship Id="rId74" Type="http://schemas.openxmlformats.org/officeDocument/2006/relationships/image" Target="../media/image69.png"/><Relationship Id="rId79" Type="http://schemas.openxmlformats.org/officeDocument/2006/relationships/image" Target="../media/image74.png"/><Relationship Id="rId5" Type="http://schemas.openxmlformats.org/officeDocument/2006/relationships/image" Target="../media/image4.jpg"/><Relationship Id="rId90" Type="http://schemas.openxmlformats.org/officeDocument/2006/relationships/image" Target="../media/image85.png"/><Relationship Id="rId95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43" Type="http://schemas.openxmlformats.org/officeDocument/2006/relationships/image" Target="../media/image38.png"/><Relationship Id="rId48" Type="http://schemas.openxmlformats.org/officeDocument/2006/relationships/image" Target="../media/image43.png"/><Relationship Id="rId64" Type="http://schemas.openxmlformats.org/officeDocument/2006/relationships/image" Target="../media/image59.png"/><Relationship Id="rId69" Type="http://schemas.openxmlformats.org/officeDocument/2006/relationships/image" Target="../media/image64.png"/><Relationship Id="rId51" Type="http://schemas.openxmlformats.org/officeDocument/2006/relationships/image" Target="../media/image46.png"/><Relationship Id="rId72" Type="http://schemas.openxmlformats.org/officeDocument/2006/relationships/image" Target="../media/image67.png"/><Relationship Id="rId80" Type="http://schemas.openxmlformats.org/officeDocument/2006/relationships/image" Target="../media/image75.pn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png"/><Relationship Id="rId3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46" Type="http://schemas.openxmlformats.org/officeDocument/2006/relationships/image" Target="../media/image41.pn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20" Type="http://schemas.openxmlformats.org/officeDocument/2006/relationships/image" Target="../media/image15.png"/><Relationship Id="rId41" Type="http://schemas.openxmlformats.org/officeDocument/2006/relationships/image" Target="../media/image36.png"/><Relationship Id="rId54" Type="http://schemas.openxmlformats.org/officeDocument/2006/relationships/image" Target="../media/image49.png"/><Relationship Id="rId62" Type="http://schemas.openxmlformats.org/officeDocument/2006/relationships/image" Target="../media/image57.png"/><Relationship Id="rId70" Type="http://schemas.openxmlformats.org/officeDocument/2006/relationships/image" Target="../media/image65.pn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png"/><Relationship Id="rId91" Type="http://schemas.openxmlformats.org/officeDocument/2006/relationships/image" Target="../media/image86.png"/><Relationship Id="rId9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5" Type="http://schemas.openxmlformats.org/officeDocument/2006/relationships/image" Target="../media/image9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31" Type="http://schemas.openxmlformats.org/officeDocument/2006/relationships/image" Target="../media/image26.png"/><Relationship Id="rId44" Type="http://schemas.openxmlformats.org/officeDocument/2006/relationships/image" Target="../media/image39.png"/><Relationship Id="rId52" Type="http://schemas.openxmlformats.org/officeDocument/2006/relationships/image" Target="../media/image47.png"/><Relationship Id="rId60" Type="http://schemas.openxmlformats.org/officeDocument/2006/relationships/image" Target="../media/image55.pn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png"/><Relationship Id="rId81" Type="http://schemas.openxmlformats.org/officeDocument/2006/relationships/image" Target="../media/image76.png"/><Relationship Id="rId86" Type="http://schemas.openxmlformats.org/officeDocument/2006/relationships/image" Target="../media/image81.png"/><Relationship Id="rId94" Type="http://schemas.openxmlformats.org/officeDocument/2006/relationships/image" Target="../media/image89.png"/><Relationship Id="rId4" Type="http://schemas.openxmlformats.org/officeDocument/2006/relationships/image" Target="../media/image3.png"/><Relationship Id="rId13" Type="http://schemas.openxmlformats.org/officeDocument/2006/relationships/image" Target="../media/image7.png"/><Relationship Id="rId18" Type="http://schemas.openxmlformats.org/officeDocument/2006/relationships/image" Target="../media/image13.png"/><Relationship Id="rId39" Type="http://schemas.openxmlformats.org/officeDocument/2006/relationships/image" Target="../media/image34.png"/><Relationship Id="rId34" Type="http://schemas.openxmlformats.org/officeDocument/2006/relationships/image" Target="../media/image29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6" Type="http://schemas.openxmlformats.org/officeDocument/2006/relationships/image" Target="../media/image71.png"/><Relationship Id="rId97" Type="http://schemas.openxmlformats.org/officeDocument/2006/relationships/image" Target="../media/image92.png"/><Relationship Id="rId71" Type="http://schemas.openxmlformats.org/officeDocument/2006/relationships/image" Target="../media/image66.png"/><Relationship Id="rId92" Type="http://schemas.openxmlformats.org/officeDocument/2006/relationships/image" Target="../media/image87.png"/><Relationship Id="rId2" Type="http://schemas.openxmlformats.org/officeDocument/2006/relationships/image" Target="../media/image1.png"/><Relationship Id="rId29" Type="http://schemas.openxmlformats.org/officeDocument/2006/relationships/image" Target="../media/image24.png"/><Relationship Id="rId24" Type="http://schemas.openxmlformats.org/officeDocument/2006/relationships/image" Target="../media/image19.png"/><Relationship Id="rId40" Type="http://schemas.openxmlformats.org/officeDocument/2006/relationships/image" Target="../media/image35.png"/><Relationship Id="rId45" Type="http://schemas.openxmlformats.org/officeDocument/2006/relationships/image" Target="../media/image40.png"/><Relationship Id="rId66" Type="http://schemas.openxmlformats.org/officeDocument/2006/relationships/image" Target="../media/image61.png"/><Relationship Id="rId87" Type="http://schemas.openxmlformats.org/officeDocument/2006/relationships/image" Target="../media/image82.png"/><Relationship Id="rId61" Type="http://schemas.openxmlformats.org/officeDocument/2006/relationships/image" Target="../media/image56.png"/><Relationship Id="rId82" Type="http://schemas.openxmlformats.org/officeDocument/2006/relationships/image" Target="../media/image77.png"/><Relationship Id="rId19" Type="http://schemas.openxmlformats.org/officeDocument/2006/relationships/image" Target="../media/image14.png"/><Relationship Id="rId14" Type="http://schemas.openxmlformats.org/officeDocument/2006/relationships/image" Target="../media/image8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56" Type="http://schemas.openxmlformats.org/officeDocument/2006/relationships/image" Target="../media/image51.png"/><Relationship Id="rId77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A7A065F-FCB6-43E3-9548-B72AC4BE7AE4}"/>
                  </a:ext>
                </a:extLst>
              </p:cNvPr>
              <p:cNvSpPr txBox="1"/>
              <p:nvPr/>
            </p:nvSpPr>
            <p:spPr>
              <a:xfrm>
                <a:off x="14800800" y="5104800"/>
                <a:ext cx="16417579" cy="11767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/>
                  <a:t>3D Morphable Model (3DMM) [1]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3599" dirty="0"/>
                  <a:t>Bi-linear face model which defines face shape and expression</a:t>
                </a:r>
              </a:p>
              <a:p>
                <a:pPr algn="ctr"/>
                <a:r>
                  <a:rPr lang="en-US" altLang="zh-CN" sz="3599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3599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599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3599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3599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599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sz="3599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3599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ba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altLang="zh-CN" sz="3599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599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3599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3599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59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altLang="zh-CN" sz="3599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3599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sz="3599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59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altLang="zh-CN" sz="3599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3599" dirty="0"/>
                  <a:t>Synthesis is depend on 3DMM parameters and weak perspective projection</a:t>
                </a:r>
                <a:endParaRPr lang="en-US" altLang="zh-CN" sz="4000" b="1" dirty="0"/>
              </a:p>
              <a:p>
                <a:r>
                  <a:rPr lang="en-US" altLang="zh-CN" sz="4000" b="1" dirty="0"/>
                  <a:t>Face De-occlusion Network</a:t>
                </a:r>
                <a:endParaRPr lang="en-US" altLang="zh-CN" sz="3599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3599" dirty="0"/>
                  <a:t>Consisting of</a:t>
                </a:r>
                <a:r>
                  <a:rPr lang="zh-CN" altLang="en-US" sz="3599" dirty="0"/>
                  <a:t> </a:t>
                </a:r>
                <a:r>
                  <a:rPr lang="en-US" altLang="zh-CN" sz="3599" dirty="0">
                    <a:solidFill>
                      <a:srgbClr val="00B0F0"/>
                    </a:solidFill>
                  </a:rPr>
                  <a:t>a generator, a global discriminator and a local discriminator</a:t>
                </a:r>
              </a:p>
              <a:p>
                <a:pPr algn="ctr"/>
                <a:r>
                  <a:rPr lang="en-US" altLang="zh-CN" sz="3599" dirty="0"/>
                  <a:t> </a:t>
                </a:r>
                <a14:m>
                  <m:oMath xmlns:m="http://schemas.openxmlformats.org/officeDocument/2006/math">
                    <m:r>
                      <a:rPr lang="en-US" altLang="zh-CN" sz="3599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3599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3599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3599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599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en-US" altLang="zh-CN" sz="3599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599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599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𝑡𝑣</m:t>
                        </m:r>
                      </m:sub>
                    </m:sSub>
                    <m:r>
                      <a:rPr lang="en-US" altLang="zh-CN" sz="3599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3599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599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599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599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3599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3599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599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599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3599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599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3599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sz="3599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altLang="zh-CN" sz="3599" dirty="0"/>
                  <a:t>                                       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3599" dirty="0"/>
                  <a:t>3DMM provides the  </a:t>
                </a:r>
                <a:r>
                  <a:rPr lang="en-US" altLang="zh-CN" sz="3599" dirty="0">
                    <a:solidFill>
                      <a:srgbClr val="00B0F0"/>
                    </a:solidFill>
                  </a:rPr>
                  <a:t>geometric prior </a:t>
                </a:r>
                <a:r>
                  <a:rPr lang="en-US" altLang="zh-CN" sz="3599" dirty="0"/>
                  <a:t>and </a:t>
                </a:r>
                <a:r>
                  <a:rPr lang="en-US" altLang="zh-CN" sz="3599" dirty="0">
                    <a:solidFill>
                      <a:srgbClr val="00B0F0"/>
                    </a:solidFill>
                  </a:rPr>
                  <a:t>face mask </a:t>
                </a:r>
                <a:r>
                  <a:rPr lang="en-US" altLang="zh-CN" sz="3599" dirty="0"/>
                  <a:t>for the local discriminator.</a:t>
                </a:r>
              </a:p>
              <a:p>
                <a:r>
                  <a:rPr lang="en-US" altLang="zh-CN" sz="4000" b="1" dirty="0"/>
                  <a:t>Training Dataset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3599" dirty="0"/>
                  <a:t>134,233 augmented training samples from 300W-3D, AFLW2000-3D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3599" dirty="0"/>
                  <a:t>Each training sample:</a:t>
                </a:r>
              </a:p>
              <a:p>
                <a:pPr marL="1028700" lvl="1" indent="-571500">
                  <a:buFont typeface="Calibri" panose="020F0502020204030204" pitchFamily="34" charset="0"/>
                  <a:buChar char="-"/>
                </a:pPr>
                <a:r>
                  <a:rPr lang="en-US" altLang="zh-CN" sz="3599" dirty="0"/>
                  <a:t>3DMM synthesis</a:t>
                </a:r>
              </a:p>
              <a:p>
                <a:pPr marL="1028700" lvl="1" indent="-571500">
                  <a:buFont typeface="Calibri" panose="020F0502020204030204" pitchFamily="34" charset="0"/>
                  <a:buChar char="-"/>
                </a:pPr>
                <a:r>
                  <a:rPr lang="en-US" altLang="zh-CN" sz="3599" dirty="0"/>
                  <a:t>Occluded image</a:t>
                </a:r>
              </a:p>
              <a:p>
                <a:pPr marL="1028700" lvl="1" indent="-571500">
                  <a:buFont typeface="Calibri" panose="020F0502020204030204" pitchFamily="34" charset="0"/>
                  <a:buChar char="-"/>
                </a:pPr>
                <a:r>
                  <a:rPr lang="en-US" altLang="zh-CN" sz="3599" dirty="0"/>
                  <a:t>corresponding occlusion-free image </a:t>
                </a:r>
                <a:endParaRPr lang="en-US" altLang="zh-CN" sz="4000" b="1" dirty="0"/>
              </a:p>
              <a:p>
                <a:r>
                  <a:rPr lang="en-US" altLang="zh-CN" sz="4000" b="1" dirty="0"/>
                  <a:t>Pipeline of Proposed Algorithm</a:t>
                </a:r>
              </a:p>
              <a:p>
                <a:endParaRPr lang="en-US" altLang="zh-CN" sz="4000" b="1" dirty="0"/>
              </a:p>
              <a:p>
                <a:endParaRPr lang="zh-CN" altLang="en-US" sz="4000" b="1" dirty="0"/>
              </a:p>
              <a:p>
                <a:endParaRPr lang="en-US" altLang="zh-CN" sz="4000" b="1" dirty="0"/>
              </a:p>
              <a:p>
                <a:pPr marL="1028700" lvl="1" indent="-571500">
                  <a:buFont typeface="Calibri" panose="020F0502020204030204" pitchFamily="34" charset="0"/>
                  <a:buChar char="-"/>
                </a:pPr>
                <a:endParaRPr lang="en-US" altLang="zh-CN" sz="3599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A7A065F-FCB6-43E3-9548-B72AC4BE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800" y="5104800"/>
                <a:ext cx="16417579" cy="11767517"/>
              </a:xfrm>
              <a:prstGeom prst="rect">
                <a:avLst/>
              </a:prstGeom>
              <a:blipFill>
                <a:blip r:embed="rId2"/>
                <a:stretch>
                  <a:fillRect l="-1337" t="-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E1BF20D5-5FED-4048-B97B-B4EFC23C1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0439" y="257772"/>
            <a:ext cx="30104815" cy="19454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6728" tIns="43368" rIns="86728" bIns="43368"/>
          <a:lstStyle/>
          <a:p>
            <a:pPr algn="ctr"/>
            <a:r>
              <a:rPr lang="en-US" altLang="ko-KR" sz="66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Face De-occlusion using  3D Morphable Model and Generative Adversarial Network</a:t>
            </a:r>
            <a:endParaRPr lang="en-US" altLang="ko-KR" sz="4000" b="1" dirty="0">
              <a:solidFill>
                <a:srgbClr val="0070C0"/>
              </a:solidFill>
              <a:latin typeface="Calibri" panose="020F050202020403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64">
            <a:extLst>
              <a:ext uri="{FF2B5EF4-FFF2-40B4-BE49-F238E27FC236}">
                <a16:creationId xmlns:a16="http://schemas.microsoft.com/office/drawing/2014/main" id="{B492E12D-ED46-46AF-81CD-58F04A9D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2" y="342182"/>
            <a:ext cx="3943836" cy="3921104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ADF57C48-07C1-4529-B677-933BC4EAC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8396" y="1278417"/>
            <a:ext cx="24643158" cy="3207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68361" tIns="68361" rIns="68361" bIns="68361" numCol="1" anchor="t" anchorCtr="0" compatLnSpc="1">
            <a:prstTxWarp prst="textNoShape">
              <a:avLst/>
            </a:prstTxWarp>
          </a:bodyPr>
          <a:lstStyle/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r>
              <a:rPr lang="en-US" sz="4789" b="1" dirty="0" err="1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Xiaowei</a:t>
            </a:r>
            <a:r>
              <a:rPr lang="en-US" sz="4789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Yuan</a:t>
            </a:r>
            <a:r>
              <a:rPr lang="en-US" sz="4789" b="1" baseline="30000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1, 2    </a:t>
            </a:r>
            <a:r>
              <a:rPr lang="en-US" sz="4789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 Kyu Park</a:t>
            </a:r>
            <a:r>
              <a:rPr lang="en-US" sz="4789" b="1" baseline="30000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</a:p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789" dirty="0">
                <a:latin typeface="Calibri" panose="020F0502020204030204" pitchFamily="34" charset="0"/>
                <a:cs typeface="Arial" panose="020B0604020202020204" pitchFamily="34" charset="0"/>
              </a:rPr>
              <a:t>{xiaoweichn@qq.com, pik@inha.ac.kr}</a:t>
            </a:r>
            <a:endParaRPr lang="en-US" sz="4789" b="1" dirty="0">
              <a:solidFill>
                <a:srgbClr val="00B0F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r>
              <a:rPr lang="en-US" sz="4789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789" b="1" baseline="30000" dirty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4789" dirty="0">
                <a:latin typeface="Calibri" panose="020F0502020204030204" pitchFamily="34" charset="0"/>
                <a:cs typeface="Arial" panose="020B0604020202020204" pitchFamily="34" charset="0"/>
              </a:rPr>
              <a:t>Dept. of Information and Communication Engineering, </a:t>
            </a:r>
            <a:r>
              <a:rPr lang="en-US" sz="4789" dirty="0" err="1">
                <a:latin typeface="Calibri" panose="020F0502020204030204" pitchFamily="34" charset="0"/>
                <a:cs typeface="Arial" panose="020B0604020202020204" pitchFamily="34" charset="0"/>
              </a:rPr>
              <a:t>Inha</a:t>
            </a:r>
            <a:r>
              <a:rPr lang="en-US" sz="4789" dirty="0">
                <a:latin typeface="Calibri" panose="020F0502020204030204" pitchFamily="34" charset="0"/>
                <a:cs typeface="Arial" panose="020B0604020202020204" pitchFamily="34" charset="0"/>
              </a:rPr>
              <a:t> University, Incheon 22212, Korea</a:t>
            </a:r>
          </a:p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789" baseline="30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altLang="zh-CN" sz="4789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Zhuiyi Technology, Shenzhen, China</a:t>
            </a:r>
          </a:p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endParaRPr lang="en-US" sz="4789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endParaRPr lang="en-US" sz="4789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683721" fontAlgn="base">
              <a:spcBef>
                <a:spcPct val="0"/>
              </a:spcBef>
              <a:spcAft>
                <a:spcPct val="0"/>
              </a:spcAft>
            </a:pPr>
            <a:endParaRPr lang="en-US" sz="4789" b="1" dirty="0">
              <a:solidFill>
                <a:srgbClr val="00B0F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286A193F-386C-421A-B788-ECD613470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885" y="942783"/>
            <a:ext cx="9468582" cy="2410354"/>
          </a:xfrm>
          <a:prstGeom prst="rect">
            <a:avLst/>
          </a:prstGeom>
        </p:spPr>
      </p:pic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55101357-C4FE-4268-B6EA-C2B40E392E6A}"/>
              </a:ext>
            </a:extLst>
          </p:cNvPr>
          <p:cNvGrpSpPr/>
          <p:nvPr/>
        </p:nvGrpSpPr>
        <p:grpSpPr>
          <a:xfrm>
            <a:off x="649199" y="12538800"/>
            <a:ext cx="13305600" cy="4333517"/>
            <a:chOff x="496799" y="12538800"/>
            <a:chExt cx="13305600" cy="4333517"/>
          </a:xfrm>
        </p:grpSpPr>
        <p:sp>
          <p:nvSpPr>
            <p:cNvPr id="21" name="직사각형 63">
              <a:extLst>
                <a:ext uri="{FF2B5EF4-FFF2-40B4-BE49-F238E27FC236}">
                  <a16:creationId xmlns:a16="http://schemas.microsoft.com/office/drawing/2014/main" id="{DBCFCED3-45E4-403E-B2FA-F493D1F20D6B}"/>
                </a:ext>
              </a:extLst>
            </p:cNvPr>
            <p:cNvSpPr/>
            <p:nvPr/>
          </p:nvSpPr>
          <p:spPr>
            <a:xfrm>
              <a:off x="496799" y="12861043"/>
              <a:ext cx="13305600" cy="4011274"/>
            </a:xfrm>
            <a:prstGeom prst="rect">
              <a:avLst/>
            </a:prstGeom>
            <a:noFill/>
            <a:ln w="38100"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728" tIns="43368" rIns="86728" bIns="43368" rtlCol="0" anchor="ctr"/>
            <a:lstStyle/>
            <a:p>
              <a:pPr algn="ctr"/>
              <a:endParaRPr lang="ko-KR" altLang="en-US" sz="1792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BF78AF49-65F7-4402-B578-E6E124DB75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00000" y="12538800"/>
              <a:ext cx="10700629" cy="648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100000">
                  <a:srgbClr val="4987E3">
                    <a:gamma/>
                    <a:shade val="66667"/>
                    <a:invGamma/>
                  </a:srgbClr>
                </a:gs>
              </a:gsLst>
              <a:lin ang="0" scaled="1"/>
            </a:gradFill>
            <a:ln w="31750" algn="ctr">
              <a:noFill/>
              <a:round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none" lIns="86728" tIns="43368" rIns="86728" bIns="43368" anchor="ctr"/>
            <a:lstStyle/>
            <a:p>
              <a:pPr algn="ctr" latinLnBrk="0">
                <a:defRPr/>
              </a:pPr>
              <a:r>
                <a:rPr lang="en-US" altLang="ko-KR" sz="4000" b="1" dirty="0">
                  <a:solidFill>
                    <a:srgbClr val="FFFFFF"/>
                  </a:solidFill>
                  <a:latin typeface="Calibri" panose="020F0502020204030204" pitchFamily="34" charset="0"/>
                  <a:ea typeface="맑은 고딕" pitchFamily="50" charset="-127"/>
                  <a:cs typeface="Arial" panose="020B0604020202020204" pitchFamily="34" charset="0"/>
                </a:rPr>
                <a:t>CONTRIBUTION</a:t>
              </a:r>
              <a:endParaRPr lang="ko-KR" alt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63">
            <a:extLst>
              <a:ext uri="{FF2B5EF4-FFF2-40B4-BE49-F238E27FC236}">
                <a16:creationId xmlns:a16="http://schemas.microsoft.com/office/drawing/2014/main" id="{D748D5B0-F00E-4DA6-83E9-167DD4191274}"/>
              </a:ext>
            </a:extLst>
          </p:cNvPr>
          <p:cNvSpPr/>
          <p:nvPr/>
        </p:nvSpPr>
        <p:spPr>
          <a:xfrm>
            <a:off x="14493671" y="4806000"/>
            <a:ext cx="17124701" cy="14368662"/>
          </a:xfrm>
          <a:prstGeom prst="rect">
            <a:avLst/>
          </a:prstGeom>
          <a:noFill/>
          <a:ln w="38100"/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728" tIns="43368" rIns="86728" bIns="43368" rtlCol="0" anchor="ctr"/>
          <a:lstStyle/>
          <a:p>
            <a:pPr algn="ctr"/>
            <a:endParaRPr lang="ko-KR" altLang="en-US" sz="1792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utoShape 3">
            <a:extLst>
              <a:ext uri="{FF2B5EF4-FFF2-40B4-BE49-F238E27FC236}">
                <a16:creationId xmlns:a16="http://schemas.microsoft.com/office/drawing/2014/main" id="{198C758A-6CE6-4D9E-BADF-9FEEDB550C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964282" y="4448235"/>
            <a:ext cx="12090613" cy="648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987E3"/>
              </a:gs>
              <a:gs pos="100000">
                <a:srgbClr val="4987E3">
                  <a:gamma/>
                  <a:shade val="66667"/>
                  <a:invGamma/>
                </a:srgbClr>
              </a:gs>
            </a:gsLst>
            <a:lin ang="0" scaled="1"/>
          </a:gradFill>
          <a:ln w="31750" algn="ctr">
            <a:noFill/>
            <a:round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lIns="86728" tIns="43368" rIns="86728" bIns="43368" anchor="ctr"/>
          <a:lstStyle/>
          <a:p>
            <a:pPr algn="ctr" latinLnBrk="0">
              <a:defRPr/>
            </a:pPr>
            <a:r>
              <a:rPr lang="en-US" altLang="ko-KR" sz="4000" b="1" dirty="0">
                <a:solidFill>
                  <a:srgbClr val="FFFFFF"/>
                </a:solidFill>
                <a:latin typeface="Calibri" panose="020F0502020204030204" pitchFamily="34" charset="0"/>
                <a:ea typeface="맑은 고딕" pitchFamily="50" charset="-127"/>
                <a:cs typeface="Arial" panose="020B0604020202020204" pitchFamily="34" charset="0"/>
              </a:rPr>
              <a:t>PROPOSED FACE DE-OCCLUSION ALGORITHM</a:t>
            </a:r>
            <a:endParaRPr lang="ko-KR" altLang="en-US" sz="4000" b="1" dirty="0">
              <a:solidFill>
                <a:srgbClr val="FFFFFF"/>
              </a:solidFill>
              <a:latin typeface="Calibri" panose="020F050202020403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63">
            <a:extLst>
              <a:ext uri="{FF2B5EF4-FFF2-40B4-BE49-F238E27FC236}">
                <a16:creationId xmlns:a16="http://schemas.microsoft.com/office/drawing/2014/main" id="{73280B93-A2DC-4937-B670-1F5761A58A50}"/>
              </a:ext>
            </a:extLst>
          </p:cNvPr>
          <p:cNvSpPr/>
          <p:nvPr/>
        </p:nvSpPr>
        <p:spPr>
          <a:xfrm>
            <a:off x="32158372" y="4806000"/>
            <a:ext cx="17524255" cy="19446381"/>
          </a:xfrm>
          <a:prstGeom prst="rect">
            <a:avLst/>
          </a:prstGeom>
          <a:noFill/>
          <a:ln w="38100"/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728" tIns="43368" rIns="86728" bIns="43368" rtlCol="0" anchor="ctr"/>
          <a:lstStyle/>
          <a:p>
            <a:pPr algn="ctr"/>
            <a:endParaRPr lang="ko-KR" altLang="en-US" sz="1792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utoShape 3">
            <a:extLst>
              <a:ext uri="{FF2B5EF4-FFF2-40B4-BE49-F238E27FC236}">
                <a16:creationId xmlns:a16="http://schemas.microsoft.com/office/drawing/2014/main" id="{1E122287-E04C-47CB-B7E9-75BF1A3992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965843" y="4423773"/>
            <a:ext cx="11363932" cy="648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987E3"/>
              </a:gs>
              <a:gs pos="100000">
                <a:srgbClr val="4987E3">
                  <a:gamma/>
                  <a:shade val="66667"/>
                  <a:invGamma/>
                </a:srgbClr>
              </a:gs>
            </a:gsLst>
            <a:lin ang="0" scaled="1"/>
          </a:gradFill>
          <a:ln w="31750" algn="ctr">
            <a:noFill/>
            <a:round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lIns="86728" tIns="43368" rIns="86728" bIns="43368" anchor="ctr"/>
          <a:lstStyle/>
          <a:p>
            <a:pPr algn="ctr" latinLnBrk="0">
              <a:defRPr/>
            </a:pPr>
            <a:r>
              <a:rPr lang="en-US" altLang="ko-KR" sz="4000" b="1" dirty="0">
                <a:solidFill>
                  <a:srgbClr val="FFFFFF"/>
                </a:solidFill>
                <a:latin typeface="Calibri" panose="020F0502020204030204" pitchFamily="34" charset="0"/>
                <a:ea typeface="맑은 고딕" pitchFamily="50" charset="-127"/>
                <a:cs typeface="Arial" panose="020B0604020202020204" pitchFamily="34" charset="0"/>
              </a:rPr>
              <a:t>EXPERIMENTAL RESULT AND APPLICATIONS</a:t>
            </a:r>
            <a:endParaRPr lang="ko-KR" altLang="en-US" sz="4000" b="1" dirty="0">
              <a:solidFill>
                <a:srgbClr val="FFFFFF"/>
              </a:solidFill>
              <a:latin typeface="Calibri" panose="020F050202020403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76DED2A3-CBE8-4697-AD5B-3F15049A2510}"/>
              </a:ext>
            </a:extLst>
          </p:cNvPr>
          <p:cNvGrpSpPr/>
          <p:nvPr/>
        </p:nvGrpSpPr>
        <p:grpSpPr>
          <a:xfrm>
            <a:off x="649200" y="17020652"/>
            <a:ext cx="13305600" cy="2154010"/>
            <a:chOff x="496800" y="17320398"/>
            <a:chExt cx="13305600" cy="1854278"/>
          </a:xfrm>
        </p:grpSpPr>
        <p:sp>
          <p:nvSpPr>
            <p:cNvPr id="30" name="직사각형 63">
              <a:extLst>
                <a:ext uri="{FF2B5EF4-FFF2-40B4-BE49-F238E27FC236}">
                  <a16:creationId xmlns:a16="http://schemas.microsoft.com/office/drawing/2014/main" id="{35E0BA19-3271-4CD8-844F-5D7ADD747797}"/>
                </a:ext>
              </a:extLst>
            </p:cNvPr>
            <p:cNvSpPr/>
            <p:nvPr/>
          </p:nvSpPr>
          <p:spPr>
            <a:xfrm>
              <a:off x="496800" y="17594230"/>
              <a:ext cx="13305600" cy="1580446"/>
            </a:xfrm>
            <a:prstGeom prst="rect">
              <a:avLst/>
            </a:prstGeom>
            <a:noFill/>
            <a:ln w="38100"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728" tIns="43368" rIns="86728" bIns="43368" rtlCol="0" anchor="ctr"/>
            <a:lstStyle/>
            <a:p>
              <a:pPr algn="ctr"/>
              <a:endParaRPr lang="ko-KR" altLang="en-US" sz="1792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1B10C54A-E81D-48E0-832A-A04A90ECF4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00000" y="17320398"/>
              <a:ext cx="10700629" cy="557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100000">
                  <a:srgbClr val="4987E3">
                    <a:gamma/>
                    <a:shade val="66667"/>
                    <a:invGamma/>
                  </a:srgbClr>
                </a:gs>
              </a:gsLst>
              <a:lin ang="0" scaled="1"/>
            </a:gradFill>
            <a:ln w="31750" algn="ctr">
              <a:noFill/>
              <a:round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none" lIns="86728" tIns="43368" rIns="86728" bIns="43368" anchor="ctr"/>
            <a:lstStyle/>
            <a:p>
              <a:pPr algn="ctr" latinLnBrk="0">
                <a:defRPr/>
              </a:pPr>
              <a:r>
                <a:rPr lang="en-US" altLang="ko-KR" sz="4000" b="1" dirty="0">
                  <a:solidFill>
                    <a:srgbClr val="FFFFFF"/>
                  </a:solidFill>
                  <a:latin typeface="Calibri" panose="020F0502020204030204" pitchFamily="34" charset="0"/>
                  <a:ea typeface="맑은 고딕" pitchFamily="50" charset="-127"/>
                  <a:cs typeface="Arial" panose="020B0604020202020204" pitchFamily="34" charset="0"/>
                </a:rPr>
                <a:t>REFERENCES</a:t>
              </a:r>
              <a:endParaRPr lang="ko-KR" alt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194E89-CFB8-4CBF-A18E-612990BF44C0}"/>
              </a:ext>
            </a:extLst>
          </p:cNvPr>
          <p:cNvGrpSpPr/>
          <p:nvPr/>
        </p:nvGrpSpPr>
        <p:grpSpPr>
          <a:xfrm>
            <a:off x="649200" y="4482000"/>
            <a:ext cx="13304738" cy="7852802"/>
            <a:chOff x="0" y="4482000"/>
            <a:chExt cx="13304738" cy="7852802"/>
          </a:xfrm>
        </p:grpSpPr>
        <p:sp>
          <p:nvSpPr>
            <p:cNvPr id="28" name="직사각형 63">
              <a:extLst>
                <a:ext uri="{FF2B5EF4-FFF2-40B4-BE49-F238E27FC236}">
                  <a16:creationId xmlns:a16="http://schemas.microsoft.com/office/drawing/2014/main" id="{BB234DDC-BEDE-4380-81E5-435D2A2164E8}"/>
                </a:ext>
              </a:extLst>
            </p:cNvPr>
            <p:cNvSpPr/>
            <p:nvPr/>
          </p:nvSpPr>
          <p:spPr>
            <a:xfrm>
              <a:off x="0" y="4807563"/>
              <a:ext cx="13304738" cy="7527239"/>
            </a:xfrm>
            <a:prstGeom prst="rect">
              <a:avLst/>
            </a:prstGeom>
            <a:noFill/>
            <a:ln w="38100"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728" tIns="43368" rIns="86728" bIns="43368" rtlCol="0" anchor="ctr"/>
            <a:lstStyle/>
            <a:p>
              <a:pPr algn="ctr"/>
              <a:endParaRPr lang="ko-KR" altLang="en-US" sz="1792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7ECF63C0-AEC2-4804-ABC3-66B3B1E019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3200" y="4482000"/>
              <a:ext cx="10700629" cy="648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100000">
                  <a:srgbClr val="4987E3">
                    <a:gamma/>
                    <a:shade val="66667"/>
                    <a:invGamma/>
                  </a:srgbClr>
                </a:gs>
              </a:gsLst>
              <a:lin ang="0" scaled="1"/>
            </a:gradFill>
            <a:ln w="31750" algn="ctr">
              <a:noFill/>
              <a:round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none" lIns="86728" tIns="43368" rIns="86728" bIns="43368" anchor="ctr"/>
            <a:lstStyle/>
            <a:p>
              <a:pPr algn="ctr" latinLnBrk="0">
                <a:defRPr/>
              </a:pPr>
              <a:r>
                <a:rPr lang="en-US" altLang="ko-KR" sz="4000" b="1" dirty="0">
                  <a:solidFill>
                    <a:srgbClr val="FFFFFF"/>
                  </a:solidFill>
                  <a:latin typeface="Calibri" panose="020F0502020204030204" pitchFamily="34" charset="0"/>
                  <a:ea typeface="맑은 고딕" pitchFamily="50" charset="-127"/>
                  <a:cs typeface="Arial" panose="020B0604020202020204" pitchFamily="34" charset="0"/>
                </a:rPr>
                <a:t>INTRODUCTION</a:t>
              </a:r>
              <a:endParaRPr lang="ko-KR" alt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6C37C8F-9FED-45A7-9197-B9D36E71BF62}"/>
              </a:ext>
            </a:extLst>
          </p:cNvPr>
          <p:cNvSpPr txBox="1"/>
          <p:nvPr/>
        </p:nvSpPr>
        <p:spPr>
          <a:xfrm>
            <a:off x="954388" y="5103353"/>
            <a:ext cx="12582146" cy="181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Problem Statement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599" dirty="0"/>
              <a:t>Given an occluded facial image, generate an occlusion-free image</a:t>
            </a:r>
            <a:endParaRPr lang="zh-CN" altLang="en-US" sz="3599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8C61F2-F97A-4ECD-A01B-68EA6C7B46DA}"/>
              </a:ext>
            </a:extLst>
          </p:cNvPr>
          <p:cNvSpPr txBox="1"/>
          <p:nvPr/>
        </p:nvSpPr>
        <p:spPr>
          <a:xfrm>
            <a:off x="955200" y="9149941"/>
            <a:ext cx="12929916" cy="292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Challenge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599" dirty="0"/>
              <a:t>Restoring the occluded region while handling the illumination and pose variation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599" dirty="0"/>
              <a:t>Difficult to collect occluded face images with their corresponding occlusion-free images   </a:t>
            </a:r>
            <a:endParaRPr lang="zh-CN" altLang="en-US" sz="3599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636A116-369C-4890-B847-8083D48B8837}"/>
              </a:ext>
            </a:extLst>
          </p:cNvPr>
          <p:cNvSpPr txBox="1"/>
          <p:nvPr/>
        </p:nvSpPr>
        <p:spPr>
          <a:xfrm>
            <a:off x="955200" y="13161600"/>
            <a:ext cx="12945600" cy="28616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599" dirty="0"/>
              <a:t>A </a:t>
            </a:r>
            <a:r>
              <a:rPr lang="en-US" altLang="zh-CN" sz="3599" dirty="0">
                <a:solidFill>
                  <a:srgbClr val="00B0F0"/>
                </a:solidFill>
              </a:rPr>
              <a:t>3DMM-conditioned GAN framework </a:t>
            </a:r>
            <a:r>
              <a:rPr lang="en-US" altLang="zh-CN" sz="3599" dirty="0"/>
              <a:t>to remove face occlusion</a:t>
            </a:r>
          </a:p>
          <a:p>
            <a:pPr marL="1028700" lvl="1" indent="-571500">
              <a:buFont typeface="Calibri" panose="020F0502020204030204" pitchFamily="34" charset="0"/>
              <a:buChar char="‐"/>
            </a:pPr>
            <a:r>
              <a:rPr lang="en-US" altLang="zh-CN" sz="3599" dirty="0"/>
              <a:t>Restore the occluded region</a:t>
            </a:r>
            <a:r>
              <a:rPr lang="en-US" altLang="zh-CN" sz="3599" dirty="0">
                <a:solidFill>
                  <a:srgbClr val="00B0F0"/>
                </a:solidFill>
              </a:rPr>
              <a:t> without  any prior </a:t>
            </a:r>
            <a:r>
              <a:rPr lang="en-US" altLang="zh-CN" sz="3599" dirty="0" err="1">
                <a:solidFill>
                  <a:srgbClr val="00B0F0"/>
                </a:solidFill>
              </a:rPr>
              <a:t>occluder</a:t>
            </a:r>
            <a:r>
              <a:rPr lang="en-US" altLang="zh-CN" sz="3599" dirty="0">
                <a:solidFill>
                  <a:srgbClr val="00B0F0"/>
                </a:solidFill>
              </a:rPr>
              <a:t> mask</a:t>
            </a:r>
          </a:p>
          <a:p>
            <a:pPr marL="1028700" lvl="1" indent="-571500">
              <a:buFont typeface="Calibri" panose="020F0502020204030204" pitchFamily="34" charset="0"/>
              <a:buChar char="‐"/>
            </a:pPr>
            <a:r>
              <a:rPr lang="en-US" altLang="zh-CN" sz="3599" dirty="0"/>
              <a:t>De-occlusion on RGB images </a:t>
            </a:r>
            <a:r>
              <a:rPr lang="en-US" altLang="zh-CN" sz="3599" dirty="0">
                <a:solidFill>
                  <a:srgbClr val="00B0F0"/>
                </a:solidFill>
              </a:rPr>
              <a:t>with various head poses and illumination </a:t>
            </a:r>
          </a:p>
          <a:p>
            <a:pPr marL="1028700" lvl="1" indent="-571500">
              <a:buFont typeface="Calibri" panose="020F0502020204030204" pitchFamily="34" charset="0"/>
              <a:buChar char="‐"/>
            </a:pPr>
            <a:r>
              <a:rPr lang="en-US" altLang="zh-CN" sz="3599" dirty="0"/>
              <a:t>Handle </a:t>
            </a:r>
            <a:r>
              <a:rPr lang="en-US" altLang="zh-CN" sz="3599" dirty="0">
                <a:solidFill>
                  <a:srgbClr val="00B0F0"/>
                </a:solidFill>
              </a:rPr>
              <a:t>challenging types of occlusions</a:t>
            </a:r>
            <a:r>
              <a:rPr lang="en-US" altLang="zh-CN" sz="3599" dirty="0"/>
              <a:t> at any position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599" dirty="0"/>
              <a:t>Build a large-scale </a:t>
            </a:r>
            <a:r>
              <a:rPr lang="en-US" altLang="zh-CN" sz="3599" dirty="0">
                <a:solidFill>
                  <a:srgbClr val="00B0F0"/>
                </a:solidFill>
              </a:rPr>
              <a:t>synthesized face-with-occlusion dataset</a:t>
            </a:r>
          </a:p>
          <a:p>
            <a:r>
              <a:rPr lang="en-US" altLang="zh-CN" sz="3599" dirty="0"/>
              <a:t> </a:t>
            </a:r>
            <a:endParaRPr lang="zh-CN" altLang="en-US" sz="3599" dirty="0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C5EB628-ECF0-43A4-89BC-01302B2BFF56}"/>
              </a:ext>
            </a:extLst>
          </p:cNvPr>
          <p:cNvGrpSpPr/>
          <p:nvPr/>
        </p:nvGrpSpPr>
        <p:grpSpPr>
          <a:xfrm>
            <a:off x="23159624" y="12095896"/>
            <a:ext cx="7276417" cy="1825941"/>
            <a:chOff x="23158532" y="12580906"/>
            <a:chExt cx="7276417" cy="1825941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2E2132B-AB0E-4E05-B43E-F90C7158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2931" y="12585838"/>
              <a:ext cx="3642018" cy="182100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9FDD00F-93C0-431D-A8B7-77C31EC7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532" y="12580906"/>
              <a:ext cx="3651881" cy="1825941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DB419A-78E2-4AD4-89ED-A5BC2833948F}"/>
              </a:ext>
            </a:extLst>
          </p:cNvPr>
          <p:cNvSpPr txBox="1"/>
          <p:nvPr/>
        </p:nvSpPr>
        <p:spPr>
          <a:xfrm>
            <a:off x="34750513" y="5185495"/>
            <a:ext cx="5304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3D Face Reconstruction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EA6C0C3-15D2-4091-BE7F-9E6F328CB073}"/>
              </a:ext>
            </a:extLst>
          </p:cNvPr>
          <p:cNvGrpSpPr/>
          <p:nvPr/>
        </p:nvGrpSpPr>
        <p:grpSpPr>
          <a:xfrm>
            <a:off x="20268174" y="9244766"/>
            <a:ext cx="7035736" cy="657156"/>
            <a:chOff x="19904794" y="10245351"/>
            <a:chExt cx="7035736" cy="1065372"/>
          </a:xfrm>
        </p:grpSpPr>
        <p:sp>
          <p:nvSpPr>
            <p:cNvPr id="86" name="左大括号 85">
              <a:extLst>
                <a:ext uri="{FF2B5EF4-FFF2-40B4-BE49-F238E27FC236}">
                  <a16:creationId xmlns:a16="http://schemas.microsoft.com/office/drawing/2014/main" id="{B858AB8F-F09E-4FC2-B29C-C8545C72F706}"/>
                </a:ext>
              </a:extLst>
            </p:cNvPr>
            <p:cNvSpPr/>
            <p:nvPr/>
          </p:nvSpPr>
          <p:spPr>
            <a:xfrm rot="16200000">
              <a:off x="20250213" y="9899932"/>
              <a:ext cx="422220" cy="11130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左大括号 86">
              <a:extLst>
                <a:ext uri="{FF2B5EF4-FFF2-40B4-BE49-F238E27FC236}">
                  <a16:creationId xmlns:a16="http://schemas.microsoft.com/office/drawing/2014/main" id="{3ABDCA4B-B982-4ACE-8981-56A203AC272E}"/>
                </a:ext>
              </a:extLst>
            </p:cNvPr>
            <p:cNvSpPr/>
            <p:nvPr/>
          </p:nvSpPr>
          <p:spPr>
            <a:xfrm rot="16200000">
              <a:off x="22000125" y="10069169"/>
              <a:ext cx="409753" cy="76741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左大括号 88">
              <a:extLst>
                <a:ext uri="{FF2B5EF4-FFF2-40B4-BE49-F238E27FC236}">
                  <a16:creationId xmlns:a16="http://schemas.microsoft.com/office/drawing/2014/main" id="{974C3383-4311-4142-97E8-6FF667EF6382}"/>
                </a:ext>
              </a:extLst>
            </p:cNvPr>
            <p:cNvSpPr/>
            <p:nvPr/>
          </p:nvSpPr>
          <p:spPr>
            <a:xfrm rot="16200000">
              <a:off x="25027201" y="8754241"/>
              <a:ext cx="409752" cy="341690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6AF9FBFB-C75A-4EBD-B059-969809C302E4}"/>
                    </a:ext>
                  </a:extLst>
                </p:cNvPr>
                <p:cNvSpPr txBox="1"/>
                <p:nvPr/>
              </p:nvSpPr>
              <p:spPr>
                <a:xfrm>
                  <a:off x="20078049" y="10742976"/>
                  <a:ext cx="1210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Loss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6AF9FBFB-C75A-4EBD-B059-969809C30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78049" y="10742976"/>
                  <a:ext cx="121041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216" b="-10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303C257-87C4-45E6-BFB9-C89ED2A24F31}"/>
                </a:ext>
              </a:extLst>
            </p:cNvPr>
            <p:cNvSpPr txBox="1"/>
            <p:nvPr/>
          </p:nvSpPr>
          <p:spPr>
            <a:xfrm>
              <a:off x="21463015" y="10742976"/>
              <a:ext cx="144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Smooth Term</a:t>
              </a:r>
              <a:endParaRPr lang="zh-CN" altLang="en-US" dirty="0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5E84C427-DEE0-4202-84BF-A0348F80382A}"/>
                </a:ext>
              </a:extLst>
            </p:cNvPr>
            <p:cNvSpPr txBox="1"/>
            <p:nvPr/>
          </p:nvSpPr>
          <p:spPr>
            <a:xfrm>
              <a:off x="24358059" y="10711967"/>
              <a:ext cx="1951779" cy="59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Adversarial Loss [2]</a:t>
              </a:r>
              <a:endParaRPr lang="zh-CN" altLang="en-US" dirty="0"/>
            </a:p>
          </p:txBody>
        </p:sp>
      </p:grpSp>
      <p:pic>
        <p:nvPicPr>
          <p:cNvPr id="109" name="图片 108">
            <a:extLst>
              <a:ext uri="{FF2B5EF4-FFF2-40B4-BE49-F238E27FC236}">
                <a16:creationId xmlns:a16="http://schemas.microsoft.com/office/drawing/2014/main" id="{758ABE44-482B-4D80-BD91-DDC9F6064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200" y="19857600"/>
            <a:ext cx="2138400" cy="2138400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2837959F-192B-4C14-957C-0353A22660E6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200" y="21996000"/>
            <a:ext cx="2138400" cy="21384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123953E0-C6C3-42B2-B9C3-95ED1D669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00" y="19857600"/>
            <a:ext cx="2138400" cy="2138400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675B6187-D43A-4935-9F23-CB50157C59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00" y="21996000"/>
            <a:ext cx="2138400" cy="21384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C8F0C1E4-ADC9-4ACA-ABAD-314ECD812C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00" y="19857600"/>
            <a:ext cx="2138400" cy="2138400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971297AE-E78E-4A3D-860D-AD51B8174D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00" y="21996000"/>
            <a:ext cx="2138400" cy="213840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783AB82E-B106-40FB-83C1-67789BF233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9857600"/>
            <a:ext cx="2138400" cy="213840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F8A87382-9110-42D1-B1E0-89DF077137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21996000"/>
            <a:ext cx="2138400" cy="21384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B76DC3C5-904D-4A37-AD62-117996230D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00" y="19857600"/>
            <a:ext cx="2138400" cy="21384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99F0C86B-58CD-43EB-A6DF-68366FD67B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00" y="21996000"/>
            <a:ext cx="2138400" cy="21384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6E0D3F8C-BD6F-4342-B04C-7BC0747AB0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00" y="19857366"/>
            <a:ext cx="2139156" cy="2139156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B195B2AD-C4C4-4B14-8488-30D11C5C3D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67" y="21996000"/>
            <a:ext cx="2139156" cy="2139156"/>
          </a:xfrm>
          <a:prstGeom prst="rect">
            <a:avLst/>
          </a:prstGeom>
        </p:spPr>
      </p:pic>
      <p:sp>
        <p:nvSpPr>
          <p:cNvPr id="133" name="직사각형 63">
            <a:extLst>
              <a:ext uri="{FF2B5EF4-FFF2-40B4-BE49-F238E27FC236}">
                <a16:creationId xmlns:a16="http://schemas.microsoft.com/office/drawing/2014/main" id="{260CA108-E4DE-4D0E-81CA-81E7750B4B61}"/>
              </a:ext>
            </a:extLst>
          </p:cNvPr>
          <p:cNvSpPr/>
          <p:nvPr/>
        </p:nvSpPr>
        <p:spPr>
          <a:xfrm>
            <a:off x="649200" y="19713100"/>
            <a:ext cx="30969172" cy="4539281"/>
          </a:xfrm>
          <a:prstGeom prst="rect">
            <a:avLst/>
          </a:prstGeom>
          <a:noFill/>
          <a:ln w="38100"/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728" tIns="43368" rIns="86728" bIns="43368" rtlCol="0" anchor="ctr"/>
          <a:lstStyle/>
          <a:p>
            <a:pPr algn="ctr"/>
            <a:endParaRPr lang="ko-KR" altLang="en-US" sz="1792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6181FA7E-CA42-4265-95A7-2B0C5BDC763E}"/>
              </a:ext>
            </a:extLst>
          </p:cNvPr>
          <p:cNvCxnSpPr>
            <a:cxnSpLocks/>
          </p:cNvCxnSpPr>
          <p:nvPr/>
        </p:nvCxnSpPr>
        <p:spPr>
          <a:xfrm>
            <a:off x="648933" y="19441223"/>
            <a:ext cx="30969439" cy="1896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E3A9199-31D4-4BA8-B07E-45954E204ACA}"/>
              </a:ext>
            </a:extLst>
          </p:cNvPr>
          <p:cNvSpPr txBox="1"/>
          <p:nvPr/>
        </p:nvSpPr>
        <p:spPr>
          <a:xfrm>
            <a:off x="955200" y="20231740"/>
            <a:ext cx="461665" cy="17616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Occluded Image</a:t>
            </a:r>
            <a:endParaRPr lang="zh-CN" altLang="en-US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7B5C049-5E81-4D56-B367-8680BAE52F99}"/>
              </a:ext>
            </a:extLst>
          </p:cNvPr>
          <p:cNvSpPr txBox="1"/>
          <p:nvPr/>
        </p:nvSpPr>
        <p:spPr>
          <a:xfrm>
            <a:off x="955200" y="22212064"/>
            <a:ext cx="461665" cy="2138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De-occlusion Result</a:t>
            </a:r>
            <a:endParaRPr lang="zh-CN" altLang="en-US" dirty="0"/>
          </a:p>
        </p:txBody>
      </p:sp>
      <p:pic>
        <p:nvPicPr>
          <p:cNvPr id="144" name="图片 143">
            <a:extLst>
              <a:ext uri="{FF2B5EF4-FFF2-40B4-BE49-F238E27FC236}">
                <a16:creationId xmlns:a16="http://schemas.microsoft.com/office/drawing/2014/main" id="{F1DF3161-9C77-4E6A-87EB-378497F864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000" y="19857600"/>
            <a:ext cx="2138400" cy="2138400"/>
          </a:xfrm>
          <a:prstGeom prst="rect">
            <a:avLst/>
          </a:pr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id="{A84B735C-A0FC-4865-BAB5-A9E4FAFE98D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000" y="21996000"/>
            <a:ext cx="2138400" cy="2138400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0CAF884E-32C4-400B-8AA7-139B408843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600" y="19857600"/>
            <a:ext cx="2138400" cy="2138400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BDFCC029-5778-41C3-8C55-0F32CEE8117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600" y="21996000"/>
            <a:ext cx="2138400" cy="2138400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25BAA9B4-D19E-40C3-A052-D547A34710F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400" y="21996000"/>
            <a:ext cx="2138400" cy="2138400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A912A560-7B21-4C41-A124-AA2C7C40423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400" y="19857600"/>
            <a:ext cx="2138400" cy="2138400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7100211F-8BC0-4491-A4BD-502A183568B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000" y="21996000"/>
            <a:ext cx="2138400" cy="2138400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E6CB4340-4F41-4583-8A0A-9CCD84EEAE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000" y="19857600"/>
            <a:ext cx="2138400" cy="2138400"/>
          </a:xfrm>
          <a:prstGeom prst="rect">
            <a:avLst/>
          </a:prstGeom>
        </p:spPr>
      </p:pic>
      <p:pic>
        <p:nvPicPr>
          <p:cNvPr id="192" name="图片 191">
            <a:extLst>
              <a:ext uri="{FF2B5EF4-FFF2-40B4-BE49-F238E27FC236}">
                <a16:creationId xmlns:a16="http://schemas.microsoft.com/office/drawing/2014/main" id="{071FFF06-E1CD-4AC7-93CF-0A3A6D5ACD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600" y="19857600"/>
            <a:ext cx="2138400" cy="2138400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76D402D5-4FDC-430F-AC3E-0CB245127CC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600" y="21996000"/>
            <a:ext cx="2138400" cy="2138400"/>
          </a:xfrm>
          <a:prstGeom prst="rect">
            <a:avLst/>
          </a:prstGeom>
        </p:spPr>
      </p:pic>
      <p:pic>
        <p:nvPicPr>
          <p:cNvPr id="196" name="图片 195">
            <a:extLst>
              <a:ext uri="{FF2B5EF4-FFF2-40B4-BE49-F238E27FC236}">
                <a16:creationId xmlns:a16="http://schemas.microsoft.com/office/drawing/2014/main" id="{FB9FDEFC-9AD6-440A-BC9C-5EA04EBC45A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200" y="21996000"/>
            <a:ext cx="2138400" cy="2138400"/>
          </a:xfrm>
          <a:prstGeom prst="rect">
            <a:avLst/>
          </a:prstGeom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id="{59F63A0D-6309-4A61-86B2-AB68289C9D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200" y="19857600"/>
            <a:ext cx="2138400" cy="2138400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442DEF24-4337-4590-B57E-E468A56793F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800" y="21996000"/>
            <a:ext cx="2138400" cy="2138400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id="{C1B071FA-F8D7-4AAB-9B85-AFC39D24528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800" y="19857600"/>
            <a:ext cx="2138400" cy="2138400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2CB3233E-F1DB-4AFD-A833-AD507B40E13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400" y="21996000"/>
            <a:ext cx="2138400" cy="2138400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BBCEE017-481F-4A8C-BA14-E0707F41734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400" y="19857600"/>
            <a:ext cx="2138400" cy="21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A1D8A64-61C6-49A4-B9BF-8DD348DC496C}"/>
              </a:ext>
            </a:extLst>
          </p:cNvPr>
          <p:cNvGrpSpPr/>
          <p:nvPr/>
        </p:nvGrpSpPr>
        <p:grpSpPr>
          <a:xfrm>
            <a:off x="33124556" y="5961290"/>
            <a:ext cx="8555128" cy="10902512"/>
            <a:chOff x="32254472" y="5842019"/>
            <a:chExt cx="8555128" cy="10902512"/>
          </a:xfrm>
        </p:grpSpPr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28B8232A-15F9-422E-B38D-479E2A60A15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6000" y="10224118"/>
              <a:ext cx="2138400" cy="2138400"/>
            </a:xfrm>
            <a:prstGeom prst="rect">
              <a:avLst/>
            </a:prstGeom>
          </p:spPr>
        </p:pic>
        <p:pic>
          <p:nvPicPr>
            <p:cNvPr id="223" name="图片 222">
              <a:extLst>
                <a:ext uri="{FF2B5EF4-FFF2-40B4-BE49-F238E27FC236}">
                  <a16:creationId xmlns:a16="http://schemas.microsoft.com/office/drawing/2014/main" id="{3A0B058F-6C38-4439-A512-D228FDD1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4472" y="5842020"/>
              <a:ext cx="2138400" cy="21384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13271FF1-E4F5-4746-8376-DD8623E5D11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4000" y="12450507"/>
              <a:ext cx="1663200" cy="2138400"/>
            </a:xfrm>
            <a:prstGeom prst="rect">
              <a:avLst/>
            </a:prstGeom>
          </p:spPr>
        </p:pic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171D54F2-0EFC-467B-8C0D-D7646AF8A6E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5264" y="8080767"/>
              <a:ext cx="1663200" cy="2138400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8A5B8505-C3BC-4530-AAED-7DC988B4720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4000" y="14604003"/>
              <a:ext cx="1662272" cy="2138400"/>
            </a:xfrm>
            <a:prstGeom prst="rect">
              <a:avLst/>
            </a:prstGeom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F585FC0C-901F-43E6-9491-D743A8EF9E9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0640" y="8055464"/>
              <a:ext cx="1662272" cy="2138400"/>
            </a:xfrm>
            <a:prstGeom prst="rect">
              <a:avLst/>
            </a:prstGeom>
          </p:spPr>
        </p:pic>
        <p:pic>
          <p:nvPicPr>
            <p:cNvPr id="240" name="图片 239">
              <a:extLst>
                <a:ext uri="{FF2B5EF4-FFF2-40B4-BE49-F238E27FC236}">
                  <a16:creationId xmlns:a16="http://schemas.microsoft.com/office/drawing/2014/main" id="{3A0E5A5D-9CB9-4147-BC10-255D6148E3D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1310" y="12454498"/>
              <a:ext cx="1663200" cy="2138400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60FEE381-13FD-4192-998C-3018130509F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4400" y="10224000"/>
              <a:ext cx="2138400" cy="2138400"/>
            </a:xfrm>
            <a:prstGeom prst="rect">
              <a:avLst/>
            </a:prstGeom>
          </p:spPr>
        </p:pic>
        <p:pic>
          <p:nvPicPr>
            <p:cNvPr id="244" name="图片 243">
              <a:extLst>
                <a:ext uri="{FF2B5EF4-FFF2-40B4-BE49-F238E27FC236}">
                  <a16:creationId xmlns:a16="http://schemas.microsoft.com/office/drawing/2014/main" id="{E1A98913-0594-4F36-B4B9-4EF002D4D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4400" y="5842019"/>
              <a:ext cx="2138400" cy="2138400"/>
            </a:xfrm>
            <a:prstGeom prst="rect">
              <a:avLst/>
            </a:prstGeom>
          </p:spPr>
        </p:pic>
        <p:pic>
          <p:nvPicPr>
            <p:cNvPr id="246" name="图片 245">
              <a:extLst>
                <a:ext uri="{FF2B5EF4-FFF2-40B4-BE49-F238E27FC236}">
                  <a16:creationId xmlns:a16="http://schemas.microsoft.com/office/drawing/2014/main" id="{A9927D3A-E4D4-45F1-BE31-AB400D2002E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2000" y="14605200"/>
              <a:ext cx="1663200" cy="2138400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C884E288-2256-401B-907F-D021A2F8D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2800" y="5842800"/>
              <a:ext cx="2138400" cy="2138400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ABB0149A-C716-480A-8CCD-679BD234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2800" y="10224000"/>
              <a:ext cx="2138400" cy="2138400"/>
            </a:xfrm>
            <a:prstGeom prst="rect">
              <a:avLst/>
            </a:prstGeom>
          </p:spPr>
        </p:pic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65A463C7-DCBD-4221-87AD-463A446780A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455" y="12473106"/>
              <a:ext cx="1662272" cy="2138400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25E707EC-8575-4F3E-8A97-9404C0B767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945" y="8064519"/>
              <a:ext cx="1662272" cy="21384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58365A0F-FD63-4B93-94DA-F313E984E8E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455" y="14606131"/>
              <a:ext cx="1662272" cy="21384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6059BC21-FE24-4440-A3C6-39A4E805F9E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7020" y="12473106"/>
              <a:ext cx="1662272" cy="21384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DEC497EE-5F30-48B3-811B-69EE8D44509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6125" y="8087928"/>
              <a:ext cx="1663200" cy="21384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053A52C7-005A-4F1E-81E6-9BCE4618E45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1200" y="10224000"/>
              <a:ext cx="2138400" cy="21384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20CCF1E6-3612-48CF-BC2E-64771EF5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1200" y="5842800"/>
              <a:ext cx="2138400" cy="21384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C303C22-E1B0-43D2-9B3F-1DC27AE885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7020" y="14605200"/>
              <a:ext cx="1663200" cy="2138400"/>
            </a:xfrm>
            <a:prstGeom prst="rect">
              <a:avLst/>
            </a:prstGeom>
          </p:spPr>
        </p:pic>
      </p:grpSp>
      <p:sp>
        <p:nvSpPr>
          <p:cNvPr id="267" name="文本框 266">
            <a:extLst>
              <a:ext uri="{FF2B5EF4-FFF2-40B4-BE49-F238E27FC236}">
                <a16:creationId xmlns:a16="http://schemas.microsoft.com/office/drawing/2014/main" id="{9C664BF8-5924-472C-9057-B3C2D5949E4E}"/>
              </a:ext>
            </a:extLst>
          </p:cNvPr>
          <p:cNvSpPr txBox="1"/>
          <p:nvPr/>
        </p:nvSpPr>
        <p:spPr>
          <a:xfrm>
            <a:off x="43352229" y="5185495"/>
            <a:ext cx="5304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Face Editing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3D1E9C-1529-4199-B906-B654AE6C76D0}"/>
              </a:ext>
            </a:extLst>
          </p:cNvPr>
          <p:cNvGrpSpPr/>
          <p:nvPr/>
        </p:nvGrpSpPr>
        <p:grpSpPr>
          <a:xfrm>
            <a:off x="42797000" y="5962071"/>
            <a:ext cx="6415200" cy="10692000"/>
            <a:chOff x="41400000" y="5842800"/>
            <a:chExt cx="6415200" cy="10692000"/>
          </a:xfrm>
        </p:grpSpPr>
        <p:pic>
          <p:nvPicPr>
            <p:cNvPr id="269" name="图片 268">
              <a:extLst>
                <a:ext uri="{FF2B5EF4-FFF2-40B4-BE49-F238E27FC236}">
                  <a16:creationId xmlns:a16="http://schemas.microsoft.com/office/drawing/2014/main" id="{DF4F07C3-5F16-4250-A352-B7C66AAC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6800" y="5842800"/>
              <a:ext cx="2138400" cy="2138400"/>
            </a:xfrm>
            <a:prstGeom prst="rect">
              <a:avLst/>
            </a:prstGeom>
          </p:spPr>
        </p:pic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9F602049-DEB3-420A-A421-AA8E70393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6800" y="10119600"/>
              <a:ext cx="2138400" cy="2138400"/>
            </a:xfrm>
            <a:prstGeom prst="rect">
              <a:avLst/>
            </a:prstGeom>
          </p:spPr>
        </p:pic>
        <p:pic>
          <p:nvPicPr>
            <p:cNvPr id="273" name="图片 272">
              <a:extLst>
                <a:ext uri="{FF2B5EF4-FFF2-40B4-BE49-F238E27FC236}">
                  <a16:creationId xmlns:a16="http://schemas.microsoft.com/office/drawing/2014/main" id="{3E815AD4-6990-4D9E-9D8D-C1F0EF72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6800" y="12258000"/>
              <a:ext cx="2138400" cy="2138400"/>
            </a:xfrm>
            <a:prstGeom prst="rect">
              <a:avLst/>
            </a:prstGeom>
          </p:spPr>
        </p:pic>
        <p:pic>
          <p:nvPicPr>
            <p:cNvPr id="275" name="图片 274">
              <a:extLst>
                <a:ext uri="{FF2B5EF4-FFF2-40B4-BE49-F238E27FC236}">
                  <a16:creationId xmlns:a16="http://schemas.microsoft.com/office/drawing/2014/main" id="{85423CCD-FACF-4DCA-B047-E2368E0A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6800" y="7981200"/>
              <a:ext cx="2138400" cy="2138400"/>
            </a:xfrm>
            <a:prstGeom prst="rect">
              <a:avLst/>
            </a:prstGeom>
          </p:spPr>
        </p:pic>
        <p:pic>
          <p:nvPicPr>
            <p:cNvPr id="277" name="图片 276">
              <a:extLst>
                <a:ext uri="{FF2B5EF4-FFF2-40B4-BE49-F238E27FC236}">
                  <a16:creationId xmlns:a16="http://schemas.microsoft.com/office/drawing/2014/main" id="{A057338E-1551-43E1-9F2A-0B7D254F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6800" y="14396400"/>
              <a:ext cx="2138400" cy="2138400"/>
            </a:xfrm>
            <a:prstGeom prst="rect">
              <a:avLst/>
            </a:prstGeom>
          </p:spPr>
        </p:pic>
        <p:pic>
          <p:nvPicPr>
            <p:cNvPr id="279" name="图片 278">
              <a:extLst>
                <a:ext uri="{FF2B5EF4-FFF2-40B4-BE49-F238E27FC236}">
                  <a16:creationId xmlns:a16="http://schemas.microsoft.com/office/drawing/2014/main" id="{9155CC5E-C5DE-471F-B687-45CF83C2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0" y="5842800"/>
              <a:ext cx="2138400" cy="2138400"/>
            </a:xfrm>
            <a:prstGeom prst="rect">
              <a:avLst/>
            </a:prstGeom>
          </p:spPr>
        </p:pic>
        <p:pic>
          <p:nvPicPr>
            <p:cNvPr id="281" name="图片 280">
              <a:extLst>
                <a:ext uri="{FF2B5EF4-FFF2-40B4-BE49-F238E27FC236}">
                  <a16:creationId xmlns:a16="http://schemas.microsoft.com/office/drawing/2014/main" id="{DE4ACD2E-2263-4C40-B1A2-A294C989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0" y="12258000"/>
              <a:ext cx="2138400" cy="2138400"/>
            </a:xfrm>
            <a:prstGeom prst="rect">
              <a:avLst/>
            </a:prstGeom>
          </p:spPr>
        </p:pic>
        <p:pic>
          <p:nvPicPr>
            <p:cNvPr id="283" name="图片 282">
              <a:extLst>
                <a:ext uri="{FF2B5EF4-FFF2-40B4-BE49-F238E27FC236}">
                  <a16:creationId xmlns:a16="http://schemas.microsoft.com/office/drawing/2014/main" id="{6CB93A8B-7142-46C9-8466-6C90439B3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0" y="7981200"/>
              <a:ext cx="2138400" cy="2138400"/>
            </a:xfrm>
            <a:prstGeom prst="rect">
              <a:avLst/>
            </a:prstGeom>
          </p:spPr>
        </p:pic>
        <p:pic>
          <p:nvPicPr>
            <p:cNvPr id="285" name="图片 284">
              <a:extLst>
                <a:ext uri="{FF2B5EF4-FFF2-40B4-BE49-F238E27FC236}">
                  <a16:creationId xmlns:a16="http://schemas.microsoft.com/office/drawing/2014/main" id="{ED0B62EF-564C-4BB1-99B1-2B62D98F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0" y="14396400"/>
              <a:ext cx="2138400" cy="2138400"/>
            </a:xfrm>
            <a:prstGeom prst="rect">
              <a:avLst/>
            </a:prstGeom>
          </p:spPr>
        </p:pic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A5C2672B-EDAA-4E63-83C3-8C433AA3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0" y="10119600"/>
              <a:ext cx="2138400" cy="2138400"/>
            </a:xfrm>
            <a:prstGeom prst="rect">
              <a:avLst/>
            </a:prstGeom>
          </p:spPr>
        </p:pic>
        <p:pic>
          <p:nvPicPr>
            <p:cNvPr id="289" name="图片 288">
              <a:extLst>
                <a:ext uri="{FF2B5EF4-FFF2-40B4-BE49-F238E27FC236}">
                  <a16:creationId xmlns:a16="http://schemas.microsoft.com/office/drawing/2014/main" id="{BD6F2FD7-6887-4824-A6CC-4124C125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400" y="5842800"/>
              <a:ext cx="2138400" cy="2138400"/>
            </a:xfrm>
            <a:prstGeom prst="rect">
              <a:avLst/>
            </a:prstGeom>
          </p:spPr>
        </p:pic>
        <p:pic>
          <p:nvPicPr>
            <p:cNvPr id="291" name="图片 290">
              <a:extLst>
                <a:ext uri="{FF2B5EF4-FFF2-40B4-BE49-F238E27FC236}">
                  <a16:creationId xmlns:a16="http://schemas.microsoft.com/office/drawing/2014/main" id="{B9C7DC28-2ADE-4A3D-BBF0-28195BDD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400" y="12258000"/>
              <a:ext cx="2138400" cy="2138400"/>
            </a:xfrm>
            <a:prstGeom prst="rect">
              <a:avLst/>
            </a:prstGeom>
          </p:spPr>
        </p:pic>
        <p:pic>
          <p:nvPicPr>
            <p:cNvPr id="293" name="图片 292">
              <a:extLst>
                <a:ext uri="{FF2B5EF4-FFF2-40B4-BE49-F238E27FC236}">
                  <a16:creationId xmlns:a16="http://schemas.microsoft.com/office/drawing/2014/main" id="{E2597DC6-740B-4753-9F8D-FE98B30A7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400" y="7981200"/>
              <a:ext cx="2138400" cy="2138400"/>
            </a:xfrm>
            <a:prstGeom prst="rect">
              <a:avLst/>
            </a:prstGeom>
          </p:spPr>
        </p:pic>
        <p:pic>
          <p:nvPicPr>
            <p:cNvPr id="295" name="图片 294">
              <a:extLst>
                <a:ext uri="{FF2B5EF4-FFF2-40B4-BE49-F238E27FC236}">
                  <a16:creationId xmlns:a16="http://schemas.microsoft.com/office/drawing/2014/main" id="{EB7EB5DB-814D-48AB-BF47-8A28A43A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400" y="14396400"/>
              <a:ext cx="2138400" cy="2138400"/>
            </a:xfrm>
            <a:prstGeom prst="rect">
              <a:avLst/>
            </a:prstGeom>
          </p:spPr>
        </p:pic>
        <p:pic>
          <p:nvPicPr>
            <p:cNvPr id="297" name="图片 296">
              <a:extLst>
                <a:ext uri="{FF2B5EF4-FFF2-40B4-BE49-F238E27FC236}">
                  <a16:creationId xmlns:a16="http://schemas.microsoft.com/office/drawing/2014/main" id="{891598B9-433F-4126-9684-D79D16094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400" y="10119600"/>
              <a:ext cx="2138400" cy="2138400"/>
            </a:xfrm>
            <a:prstGeom prst="rect">
              <a:avLst/>
            </a:prstGeom>
          </p:spPr>
        </p:pic>
      </p:grpSp>
      <p:sp>
        <p:nvSpPr>
          <p:cNvPr id="309" name="文本框 308">
            <a:extLst>
              <a:ext uri="{FF2B5EF4-FFF2-40B4-BE49-F238E27FC236}">
                <a16:creationId xmlns:a16="http://schemas.microsoft.com/office/drawing/2014/main" id="{53817251-F1DD-4926-8362-5B2DA6C05027}"/>
              </a:ext>
            </a:extLst>
          </p:cNvPr>
          <p:cNvSpPr txBox="1"/>
          <p:nvPr/>
        </p:nvSpPr>
        <p:spPr>
          <a:xfrm>
            <a:off x="36751781" y="17008235"/>
            <a:ext cx="4168718" cy="832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dirty="0"/>
              <a:t>Ablation Study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091B375-9D73-4720-B1EF-67502C9537A1}"/>
              </a:ext>
            </a:extLst>
          </p:cNvPr>
          <p:cNvGrpSpPr/>
          <p:nvPr/>
        </p:nvGrpSpPr>
        <p:grpSpPr>
          <a:xfrm>
            <a:off x="32632571" y="17739034"/>
            <a:ext cx="12832229" cy="6379200"/>
            <a:chOff x="34103800" y="17596600"/>
            <a:chExt cx="12832229" cy="6379200"/>
          </a:xfrm>
        </p:grpSpPr>
        <p:pic>
          <p:nvPicPr>
            <p:cNvPr id="311" name="图片 310">
              <a:extLst>
                <a:ext uri="{FF2B5EF4-FFF2-40B4-BE49-F238E27FC236}">
                  <a16:creationId xmlns:a16="http://schemas.microsoft.com/office/drawing/2014/main" id="{AB0E21FE-9599-4C1B-BC61-2F26FDDC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800" y="17598079"/>
              <a:ext cx="2138400" cy="2138400"/>
            </a:xfrm>
            <a:prstGeom prst="rect">
              <a:avLst/>
            </a:prstGeom>
          </p:spPr>
        </p:pic>
        <p:pic>
          <p:nvPicPr>
            <p:cNvPr id="313" name="图片 312">
              <a:extLst>
                <a:ext uri="{FF2B5EF4-FFF2-40B4-BE49-F238E27FC236}">
                  <a16:creationId xmlns:a16="http://schemas.microsoft.com/office/drawing/2014/main" id="{4247D56A-15AF-4E50-89AC-9FAD483CB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4029" y="17596600"/>
              <a:ext cx="2138400" cy="2138400"/>
            </a:xfrm>
            <a:prstGeom prst="rect">
              <a:avLst/>
            </a:prstGeom>
          </p:spPr>
        </p:pic>
        <p:pic>
          <p:nvPicPr>
            <p:cNvPr id="315" name="图片 314">
              <a:extLst>
                <a:ext uri="{FF2B5EF4-FFF2-40B4-BE49-F238E27FC236}">
                  <a16:creationId xmlns:a16="http://schemas.microsoft.com/office/drawing/2014/main" id="{28F6AEFA-8451-456E-B7F2-ADE13BD8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2429" y="17596600"/>
              <a:ext cx="2138400" cy="2138400"/>
            </a:xfrm>
            <a:prstGeom prst="rect">
              <a:avLst/>
            </a:prstGeom>
          </p:spPr>
        </p:pic>
        <p:pic>
          <p:nvPicPr>
            <p:cNvPr id="317" name="图片 316">
              <a:extLst>
                <a:ext uri="{FF2B5EF4-FFF2-40B4-BE49-F238E27FC236}">
                  <a16:creationId xmlns:a16="http://schemas.microsoft.com/office/drawing/2014/main" id="{E1B86A8A-E23D-45D9-9DAD-0C89D9B9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0829" y="17596600"/>
              <a:ext cx="2138400" cy="2138400"/>
            </a:xfrm>
            <a:prstGeom prst="rect">
              <a:avLst/>
            </a:prstGeom>
          </p:spPr>
        </p:pic>
        <p:pic>
          <p:nvPicPr>
            <p:cNvPr id="319" name="图片 318">
              <a:extLst>
                <a:ext uri="{FF2B5EF4-FFF2-40B4-BE49-F238E27FC236}">
                  <a16:creationId xmlns:a16="http://schemas.microsoft.com/office/drawing/2014/main" id="{FDB2561F-EF5C-4F4C-B362-64839A98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9229" y="17596600"/>
              <a:ext cx="2138400" cy="2138400"/>
            </a:xfrm>
            <a:prstGeom prst="rect">
              <a:avLst/>
            </a:prstGeom>
          </p:spPr>
        </p:pic>
        <p:pic>
          <p:nvPicPr>
            <p:cNvPr id="321" name="图片 320">
              <a:extLst>
                <a:ext uri="{FF2B5EF4-FFF2-40B4-BE49-F238E27FC236}">
                  <a16:creationId xmlns:a16="http://schemas.microsoft.com/office/drawing/2014/main" id="{736A4FE3-67EA-4774-B287-16557632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7629" y="17596600"/>
              <a:ext cx="2138400" cy="2138400"/>
            </a:xfrm>
            <a:prstGeom prst="rect">
              <a:avLst/>
            </a:prstGeom>
          </p:spPr>
        </p:pic>
        <p:pic>
          <p:nvPicPr>
            <p:cNvPr id="323" name="图片 322">
              <a:extLst>
                <a:ext uri="{FF2B5EF4-FFF2-40B4-BE49-F238E27FC236}">
                  <a16:creationId xmlns:a16="http://schemas.microsoft.com/office/drawing/2014/main" id="{79F3D95F-E1D1-4DB7-86AC-038CCDA95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4029" y="19699000"/>
              <a:ext cx="2138400" cy="2138400"/>
            </a:xfrm>
            <a:prstGeom prst="rect">
              <a:avLst/>
            </a:prstGeom>
          </p:spPr>
        </p:pic>
        <p:pic>
          <p:nvPicPr>
            <p:cNvPr id="325" name="图片 324">
              <a:extLst>
                <a:ext uri="{FF2B5EF4-FFF2-40B4-BE49-F238E27FC236}">
                  <a16:creationId xmlns:a16="http://schemas.microsoft.com/office/drawing/2014/main" id="{F4518FEC-C90E-4060-B7D1-F11E26A8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2429" y="19699000"/>
              <a:ext cx="2138400" cy="2138400"/>
            </a:xfrm>
            <a:prstGeom prst="rect">
              <a:avLst/>
            </a:prstGeom>
          </p:spPr>
        </p:pic>
        <p:pic>
          <p:nvPicPr>
            <p:cNvPr id="327" name="图片 326">
              <a:extLst>
                <a:ext uri="{FF2B5EF4-FFF2-40B4-BE49-F238E27FC236}">
                  <a16:creationId xmlns:a16="http://schemas.microsoft.com/office/drawing/2014/main" id="{97349E75-5975-48B0-8F49-B2A064A5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0829" y="19699000"/>
              <a:ext cx="2138400" cy="2138400"/>
            </a:xfrm>
            <a:prstGeom prst="rect">
              <a:avLst/>
            </a:prstGeom>
          </p:spPr>
        </p:pic>
        <p:pic>
          <p:nvPicPr>
            <p:cNvPr id="329" name="图片 328">
              <a:extLst>
                <a:ext uri="{FF2B5EF4-FFF2-40B4-BE49-F238E27FC236}">
                  <a16:creationId xmlns:a16="http://schemas.microsoft.com/office/drawing/2014/main" id="{638411BE-622B-44A7-91B4-7DDE86F4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9229" y="19699000"/>
              <a:ext cx="2138400" cy="2138400"/>
            </a:xfrm>
            <a:prstGeom prst="rect">
              <a:avLst/>
            </a:prstGeom>
          </p:spPr>
        </p:pic>
        <p:pic>
          <p:nvPicPr>
            <p:cNvPr id="331" name="图片 330">
              <a:extLst>
                <a:ext uri="{FF2B5EF4-FFF2-40B4-BE49-F238E27FC236}">
                  <a16:creationId xmlns:a16="http://schemas.microsoft.com/office/drawing/2014/main" id="{1AB90BBB-3201-4699-AE08-0C6C96E6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7629" y="19699000"/>
              <a:ext cx="2138400" cy="2138400"/>
            </a:xfrm>
            <a:prstGeom prst="rect">
              <a:avLst/>
            </a:prstGeom>
          </p:spPr>
        </p:pic>
        <p:pic>
          <p:nvPicPr>
            <p:cNvPr id="333" name="图片 332">
              <a:extLst>
                <a:ext uri="{FF2B5EF4-FFF2-40B4-BE49-F238E27FC236}">
                  <a16:creationId xmlns:a16="http://schemas.microsoft.com/office/drawing/2014/main" id="{A17E9578-07F5-4615-B460-468FC7411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800" y="19699000"/>
              <a:ext cx="2138400" cy="2138400"/>
            </a:xfrm>
            <a:prstGeom prst="rect">
              <a:avLst/>
            </a:prstGeom>
          </p:spPr>
        </p:pic>
        <p:pic>
          <p:nvPicPr>
            <p:cNvPr id="335" name="图片 334">
              <a:extLst>
                <a:ext uri="{FF2B5EF4-FFF2-40B4-BE49-F238E27FC236}">
                  <a16:creationId xmlns:a16="http://schemas.microsoft.com/office/drawing/2014/main" id="{F4C41289-3716-414B-BCED-C32517E4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800" y="21837400"/>
              <a:ext cx="2138400" cy="2138400"/>
            </a:xfrm>
            <a:prstGeom prst="rect">
              <a:avLst/>
            </a:prstGeom>
          </p:spPr>
        </p:pic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5AC6A5CB-7598-40BD-8803-A00C8637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4029" y="21837400"/>
              <a:ext cx="2138400" cy="2138400"/>
            </a:xfrm>
            <a:prstGeom prst="rect">
              <a:avLst/>
            </a:prstGeom>
          </p:spPr>
        </p:pic>
        <p:pic>
          <p:nvPicPr>
            <p:cNvPr id="339" name="图片 338">
              <a:extLst>
                <a:ext uri="{FF2B5EF4-FFF2-40B4-BE49-F238E27FC236}">
                  <a16:creationId xmlns:a16="http://schemas.microsoft.com/office/drawing/2014/main" id="{4EB77476-87A2-4E05-A698-CA5D7AC9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2429" y="21837400"/>
              <a:ext cx="2138400" cy="2138400"/>
            </a:xfrm>
            <a:prstGeom prst="rect">
              <a:avLst/>
            </a:prstGeom>
          </p:spPr>
        </p:pic>
        <p:pic>
          <p:nvPicPr>
            <p:cNvPr id="341" name="图片 340">
              <a:extLst>
                <a:ext uri="{FF2B5EF4-FFF2-40B4-BE49-F238E27FC236}">
                  <a16:creationId xmlns:a16="http://schemas.microsoft.com/office/drawing/2014/main" id="{F5C6FAD5-E5D2-453C-8B44-A9D9BBFD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0829" y="21837400"/>
              <a:ext cx="2138400" cy="2138400"/>
            </a:xfrm>
            <a:prstGeom prst="rect">
              <a:avLst/>
            </a:prstGeom>
          </p:spPr>
        </p:pic>
        <p:pic>
          <p:nvPicPr>
            <p:cNvPr id="343" name="图片 342">
              <a:extLst>
                <a:ext uri="{FF2B5EF4-FFF2-40B4-BE49-F238E27FC236}">
                  <a16:creationId xmlns:a16="http://schemas.microsoft.com/office/drawing/2014/main" id="{CC38DE94-FECA-4F1B-B887-223F33A7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9229" y="21837400"/>
              <a:ext cx="2138400" cy="2138400"/>
            </a:xfrm>
            <a:prstGeom prst="rect">
              <a:avLst/>
            </a:prstGeom>
          </p:spPr>
        </p:pic>
        <p:pic>
          <p:nvPicPr>
            <p:cNvPr id="345" name="图片 344">
              <a:extLst>
                <a:ext uri="{FF2B5EF4-FFF2-40B4-BE49-F238E27FC236}">
                  <a16:creationId xmlns:a16="http://schemas.microsoft.com/office/drawing/2014/main" id="{9A37F107-6E2F-41EF-A5CA-593403A0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7629" y="21837400"/>
              <a:ext cx="2138400" cy="2138400"/>
            </a:xfrm>
            <a:prstGeom prst="rect">
              <a:avLst/>
            </a:prstGeom>
          </p:spPr>
        </p:pic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4456913-231E-4F43-9FC0-5641E4FBD42C}"/>
              </a:ext>
            </a:extLst>
          </p:cNvPr>
          <p:cNvCxnSpPr>
            <a:cxnSpLocks/>
          </p:cNvCxnSpPr>
          <p:nvPr/>
        </p:nvCxnSpPr>
        <p:spPr>
          <a:xfrm>
            <a:off x="41999457" y="5182867"/>
            <a:ext cx="32679" cy="11431447"/>
          </a:xfrm>
          <a:prstGeom prst="line">
            <a:avLst/>
          </a:prstGeom>
          <a:ln w="698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8EF723-5600-4BB0-8695-E04790526E2D}"/>
              </a:ext>
            </a:extLst>
          </p:cNvPr>
          <p:cNvGrpSpPr/>
          <p:nvPr/>
        </p:nvGrpSpPr>
        <p:grpSpPr>
          <a:xfrm>
            <a:off x="32483116" y="5976000"/>
            <a:ext cx="481553" cy="10836923"/>
            <a:chOff x="32610116" y="5900578"/>
            <a:chExt cx="481553" cy="1083692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B55EBD5-F768-4758-B0DE-F1EA3CF2287D}"/>
                </a:ext>
              </a:extLst>
            </p:cNvPr>
            <p:cNvSpPr txBox="1"/>
            <p:nvPr/>
          </p:nvSpPr>
          <p:spPr>
            <a:xfrm>
              <a:off x="32630004" y="5900578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Occluded Image</a:t>
              </a:r>
              <a:endParaRPr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0A67ED8E-A7A7-4586-9B65-B51A52A9D5A0}"/>
                </a:ext>
              </a:extLst>
            </p:cNvPr>
            <p:cNvSpPr txBox="1"/>
            <p:nvPr/>
          </p:nvSpPr>
          <p:spPr>
            <a:xfrm>
              <a:off x="32610116" y="8031033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Face Reconstruction</a:t>
              </a:r>
              <a:endParaRPr lang="zh-CN" altLang="en-US" dirty="0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2CCE16D-A663-4811-B0EA-C139D866747C}"/>
                </a:ext>
              </a:extLst>
            </p:cNvPr>
            <p:cNvSpPr txBox="1"/>
            <p:nvPr/>
          </p:nvSpPr>
          <p:spPr>
            <a:xfrm>
              <a:off x="32611000" y="10287517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De-occluded image</a:t>
              </a:r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CBCDD1E6-157B-4AAC-9D97-441F5C47B5EE}"/>
                </a:ext>
              </a:extLst>
            </p:cNvPr>
            <p:cNvSpPr txBox="1"/>
            <p:nvPr/>
          </p:nvSpPr>
          <p:spPr>
            <a:xfrm>
              <a:off x="32611000" y="12423538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Face Reconstruction</a:t>
              </a:r>
              <a:endParaRPr lang="zh-CN" altLang="en-US" dirty="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B96A3872-16F9-487F-9D72-ED7CFAE24515}"/>
                </a:ext>
              </a:extLst>
            </p:cNvPr>
            <p:cNvSpPr txBox="1"/>
            <p:nvPr/>
          </p:nvSpPr>
          <p:spPr>
            <a:xfrm>
              <a:off x="32611000" y="14599101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Texture Mapping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AA3A787-B2F3-4217-BFF3-EE55E6A75FB5}"/>
              </a:ext>
            </a:extLst>
          </p:cNvPr>
          <p:cNvGrpSpPr/>
          <p:nvPr/>
        </p:nvGrpSpPr>
        <p:grpSpPr>
          <a:xfrm>
            <a:off x="42200229" y="5977000"/>
            <a:ext cx="481120" cy="10836000"/>
            <a:chOff x="42251029" y="5850000"/>
            <a:chExt cx="481120" cy="10836000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2EA806B-C4C9-4772-9034-ECE3B0591D44}"/>
                </a:ext>
              </a:extLst>
            </p:cNvPr>
            <p:cNvSpPr txBox="1"/>
            <p:nvPr/>
          </p:nvSpPr>
          <p:spPr>
            <a:xfrm>
              <a:off x="42256256" y="5850000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Occluded Image</a:t>
              </a:r>
              <a:endParaRPr lang="zh-CN" altLang="en-US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69FC174-D448-4228-A763-ECBA68FDC073}"/>
                </a:ext>
              </a:extLst>
            </p:cNvPr>
            <p:cNvSpPr txBox="1"/>
            <p:nvPr/>
          </p:nvSpPr>
          <p:spPr>
            <a:xfrm>
              <a:off x="42256256" y="7981200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3DMM Synthesis</a:t>
              </a:r>
              <a:endParaRPr lang="zh-CN" altLang="en-US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12870C06-C33A-4CEC-9467-54177FD215DC}"/>
                </a:ext>
              </a:extLst>
            </p:cNvPr>
            <p:cNvSpPr txBox="1"/>
            <p:nvPr/>
          </p:nvSpPr>
          <p:spPr>
            <a:xfrm>
              <a:off x="42270484" y="10238400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De-occluded Image</a:t>
              </a:r>
              <a:endParaRPr lang="zh-CN" altLang="en-US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DFF04355-90A7-4AB4-B3A1-821713041945}"/>
                </a:ext>
              </a:extLst>
            </p:cNvPr>
            <p:cNvSpPr txBox="1"/>
            <p:nvPr/>
          </p:nvSpPr>
          <p:spPr>
            <a:xfrm>
              <a:off x="42256256" y="12373200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3DMM Synthesis</a:t>
              </a:r>
              <a:endParaRPr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7032B63A-FFBE-4576-8E5D-E6E92F86653C}"/>
                </a:ext>
              </a:extLst>
            </p:cNvPr>
            <p:cNvSpPr txBox="1"/>
            <p:nvPr/>
          </p:nvSpPr>
          <p:spPr>
            <a:xfrm>
              <a:off x="42251029" y="14547600"/>
              <a:ext cx="461665" cy="213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/>
                <a:t>De-occluded Image</a:t>
              </a:r>
              <a:endParaRPr lang="zh-CN" altLang="en-US" dirty="0"/>
            </a:p>
          </p:txBody>
        </p:sp>
      </p:grpSp>
      <p:sp>
        <p:nvSpPr>
          <p:cNvPr id="229" name="文本框 228">
            <a:extLst>
              <a:ext uri="{FF2B5EF4-FFF2-40B4-BE49-F238E27FC236}">
                <a16:creationId xmlns:a16="http://schemas.microsoft.com/office/drawing/2014/main" id="{CBBB908B-7D3E-4775-A7DF-5589B0B67080}"/>
              </a:ext>
            </a:extLst>
          </p:cNvPr>
          <p:cNvSpPr txBox="1"/>
          <p:nvPr/>
        </p:nvSpPr>
        <p:spPr>
          <a:xfrm>
            <a:off x="45791081" y="18330857"/>
            <a:ext cx="4033955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From left to right: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altLang="zh-CN" sz="2400" b="1" dirty="0"/>
              <a:t>Occluded face image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altLang="zh-CN" sz="2400" b="1" dirty="0"/>
              <a:t>Remove 3DMM synthesis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altLang="zh-CN" sz="2400" b="1" dirty="0"/>
              <a:t>Remove all discriminators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altLang="zh-CN" sz="2400" b="1" dirty="0"/>
              <a:t>Remove local discriminator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altLang="zh-CN" sz="2400" b="1" dirty="0"/>
              <a:t>Our de-occlusion result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altLang="zh-CN" sz="2400" b="1" dirty="0"/>
              <a:t> Ground truth</a:t>
            </a:r>
          </a:p>
        </p:txBody>
      </p: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28826AD8-80C4-4C86-BBB6-A27FABED85A0}"/>
              </a:ext>
            </a:extLst>
          </p:cNvPr>
          <p:cNvGrpSpPr/>
          <p:nvPr/>
        </p:nvGrpSpPr>
        <p:grpSpPr>
          <a:xfrm>
            <a:off x="2319009" y="7070400"/>
            <a:ext cx="9891091" cy="2048251"/>
            <a:chOff x="1505125" y="7070400"/>
            <a:chExt cx="11338851" cy="2439846"/>
          </a:xfrm>
        </p:grpSpPr>
        <p:pic>
          <p:nvPicPr>
            <p:cNvPr id="5" name="图片 4" descr="人戴着墨镜&#10;&#10;描述已自动生成">
              <a:extLst>
                <a:ext uri="{FF2B5EF4-FFF2-40B4-BE49-F238E27FC236}">
                  <a16:creationId xmlns:a16="http://schemas.microsoft.com/office/drawing/2014/main" id="{8E30DCDF-19D0-480A-A71D-407BF035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125" y="7071846"/>
              <a:ext cx="2438400" cy="2438400"/>
            </a:xfrm>
            <a:prstGeom prst="rect">
              <a:avLst/>
            </a:prstGeom>
          </p:spPr>
        </p:pic>
        <p:pic>
          <p:nvPicPr>
            <p:cNvPr id="9" name="图片 8" descr="穿黑色衣服的小孩&#10;&#10;描述已自动生成">
              <a:extLst>
                <a:ext uri="{FF2B5EF4-FFF2-40B4-BE49-F238E27FC236}">
                  <a16:creationId xmlns:a16="http://schemas.microsoft.com/office/drawing/2014/main" id="{5933F5F2-F897-4EAD-A1A6-EDCD9806F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239" y="7070400"/>
              <a:ext cx="2438400" cy="2438400"/>
            </a:xfrm>
            <a:prstGeom prst="rect">
              <a:avLst/>
            </a:prstGeom>
          </p:spPr>
        </p:pic>
        <p:sp>
          <p:nvSpPr>
            <p:cNvPr id="255" name="箭头: 右 254">
              <a:extLst>
                <a:ext uri="{FF2B5EF4-FFF2-40B4-BE49-F238E27FC236}">
                  <a16:creationId xmlns:a16="http://schemas.microsoft.com/office/drawing/2014/main" id="{599D201A-E03A-469F-95D3-6F47F9A74D00}"/>
                </a:ext>
              </a:extLst>
            </p:cNvPr>
            <p:cNvSpPr/>
            <p:nvPr/>
          </p:nvSpPr>
          <p:spPr>
            <a:xfrm>
              <a:off x="4060711" y="8174630"/>
              <a:ext cx="200793" cy="3293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AEC3705-6DDE-4F4D-A3BE-DF708EA8F628}"/>
                </a:ext>
              </a:extLst>
            </p:cNvPr>
            <p:cNvGrpSpPr/>
            <p:nvPr/>
          </p:nvGrpSpPr>
          <p:grpSpPr>
            <a:xfrm>
              <a:off x="7497101" y="7070400"/>
              <a:ext cx="5346875" cy="2438400"/>
              <a:chOff x="1505125" y="7070400"/>
              <a:chExt cx="5346875" cy="2438400"/>
            </a:xfrm>
          </p:grpSpPr>
          <p:pic>
            <p:nvPicPr>
              <p:cNvPr id="14" name="图片 13" descr="图片包含 人, 手机, 男人, 电话&#10;&#10;描述已自动生成">
                <a:extLst>
                  <a:ext uri="{FF2B5EF4-FFF2-40B4-BE49-F238E27FC236}">
                    <a16:creationId xmlns:a16="http://schemas.microsoft.com/office/drawing/2014/main" id="{646A7706-B4B5-4E11-8BDA-6A56ADAA5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5125" y="70704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7" name="图片 16" descr="人的脸&#10;&#10;描述已自动生成">
                <a:extLst>
                  <a:ext uri="{FF2B5EF4-FFF2-40B4-BE49-F238E27FC236}">
                    <a16:creationId xmlns:a16="http://schemas.microsoft.com/office/drawing/2014/main" id="{EE2C2214-43A6-4B92-9196-7CD56FFB0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3600" y="7070400"/>
                <a:ext cx="2438400" cy="2438400"/>
              </a:xfrm>
              <a:prstGeom prst="rect">
                <a:avLst/>
              </a:prstGeom>
            </p:spPr>
          </p:pic>
          <p:sp>
            <p:nvSpPr>
              <p:cNvPr id="168" name="箭头: 右 167">
                <a:extLst>
                  <a:ext uri="{FF2B5EF4-FFF2-40B4-BE49-F238E27FC236}">
                    <a16:creationId xmlns:a16="http://schemas.microsoft.com/office/drawing/2014/main" id="{FAA31EE2-EBAC-45EB-B5DF-DCAA457332E4}"/>
                  </a:ext>
                </a:extLst>
              </p:cNvPr>
              <p:cNvSpPr/>
              <p:nvPr/>
            </p:nvSpPr>
            <p:spPr>
              <a:xfrm>
                <a:off x="4060800" y="8175600"/>
                <a:ext cx="200793" cy="32934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54" name="图片 153">
            <a:extLst>
              <a:ext uri="{FF2B5EF4-FFF2-40B4-BE49-F238E27FC236}">
                <a16:creationId xmlns:a16="http://schemas.microsoft.com/office/drawing/2014/main" id="{60A5AA31-7A92-4908-99D3-A74308EC9FC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611" y="14393743"/>
            <a:ext cx="16559360" cy="4464574"/>
          </a:xfrm>
          <a:prstGeom prst="rect">
            <a:avLst/>
          </a:prstGeom>
        </p:spPr>
      </p:pic>
      <p:sp>
        <p:nvSpPr>
          <p:cNvPr id="228" name="文本框 227">
            <a:extLst>
              <a:ext uri="{FF2B5EF4-FFF2-40B4-BE49-F238E27FC236}">
                <a16:creationId xmlns:a16="http://schemas.microsoft.com/office/drawing/2014/main" id="{A47C2C3A-8723-4247-8C86-05FA667E571C}"/>
              </a:ext>
            </a:extLst>
          </p:cNvPr>
          <p:cNvSpPr txBox="1"/>
          <p:nvPr/>
        </p:nvSpPr>
        <p:spPr>
          <a:xfrm>
            <a:off x="955200" y="17840948"/>
            <a:ext cx="12986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[1] V. </a:t>
            </a:r>
            <a:r>
              <a:rPr lang="en-US" altLang="zh-CN" dirty="0" err="1"/>
              <a:t>Blanz</a:t>
            </a:r>
            <a:r>
              <a:rPr lang="en-US" altLang="zh-CN" dirty="0"/>
              <a:t> and T. Vetter. A morphable model for the synthesis of 3D faces. In Proc. of the 26th Annual Conference on Computer </a:t>
            </a:r>
          </a:p>
          <a:p>
            <a:r>
              <a:rPr lang="en-US" altLang="zh-CN" dirty="0"/>
              <a:t>      Graphics and Interactive Techniques, pages 187–194, 1999</a:t>
            </a:r>
          </a:p>
          <a:p>
            <a:r>
              <a:rPr lang="en-US" altLang="zh-CN" dirty="0"/>
              <a:t>[2] I. Goodfellow, J. </a:t>
            </a:r>
            <a:r>
              <a:rPr lang="en-US" altLang="zh-CN" dirty="0" err="1"/>
              <a:t>Pouget</a:t>
            </a:r>
            <a:r>
              <a:rPr lang="en-US" altLang="zh-CN" dirty="0"/>
              <a:t>-Abadie, M. Mirza, B. Xu, D. </a:t>
            </a:r>
            <a:r>
              <a:rPr lang="en-US" altLang="zh-CN" dirty="0" err="1"/>
              <a:t>Warde</a:t>
            </a:r>
            <a:r>
              <a:rPr lang="en-US" altLang="zh-CN" dirty="0"/>
              <a:t>-Farley, S. </a:t>
            </a:r>
            <a:r>
              <a:rPr lang="en-US" altLang="zh-CN" dirty="0" err="1"/>
              <a:t>Ozair</a:t>
            </a:r>
            <a:r>
              <a:rPr lang="en-US" altLang="zh-CN" dirty="0"/>
              <a:t>, A. Courville, and Y. </a:t>
            </a:r>
            <a:r>
              <a:rPr lang="en-US" altLang="zh-CN" dirty="0" err="1"/>
              <a:t>Bengio</a:t>
            </a:r>
            <a:r>
              <a:rPr lang="en-US" altLang="zh-CN" dirty="0"/>
              <a:t>. Generative adversarial nets. In</a:t>
            </a:r>
          </a:p>
          <a:p>
            <a:r>
              <a:rPr lang="en-US" altLang="zh-CN" dirty="0"/>
              <a:t>      Proc. Advances in Neural Information Processing Systems, pages 2672–2680. 2014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843F2E-80A7-4F49-ACE6-5D889F3B6C8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83" y="1224432"/>
            <a:ext cx="2480288" cy="24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5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2719</TotalTime>
  <Words>410</Words>
  <Application>Microsoft Office PowerPoint</Application>
  <PresentationFormat>사용자 지정</PresentationFormat>
  <Paragraphs>69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主题​​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 xiao</dc:creator>
  <cp:lastModifiedBy>ParkIn Kyu</cp:lastModifiedBy>
  <cp:revision>119</cp:revision>
  <dcterms:created xsi:type="dcterms:W3CDTF">2019-10-12T08:01:25Z</dcterms:created>
  <dcterms:modified xsi:type="dcterms:W3CDTF">2019-10-22T15:20:08Z</dcterms:modified>
</cp:coreProperties>
</file>